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7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7">
          <p15:clr>
            <a:srgbClr val="747775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9" roundtripDataSignature="AMtx7mj26A186lTvFhhR97lnP39oeYBA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DC76962-B882-41F9-B864-3E4E23030F13}">
  <a:tblStyle styleId="{0DC76962-B882-41F9-B864-3E4E23030F1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Col>
    <a:firstCol>
      <a:tcTxStyle b="on" i="off"/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Col>
    <a:lastRow>
      <a:tcTxStyle b="on" i="off"/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3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5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3" name="Google Shape;373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1" name="Google Shape;411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6" name="Google Shape;416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9" name="Google Shape;519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5" name="Google Shape;535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0" name="Google Shape;550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/>
              <a:t>Simuleer een resultaat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7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8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7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7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8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8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8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hls.gsfc.nasa.gov/" TargetMode="Externa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0.jpg"/><Relationship Id="rId4" Type="http://schemas.openxmlformats.org/officeDocument/2006/relationships/hyperlink" Target="https://blog.vito.be/remotesensing/cropsar2023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9650555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hls.gsfc.nasa.gov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vito.be/remotesensing/cropsar2023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hls.gsfc.nasa.gov/" TargetMode="Externa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0.jpg"/><Relationship Id="rId4" Type="http://schemas.openxmlformats.org/officeDocument/2006/relationships/hyperlink" Target="https://blog.vito.be/remotesensing/cropsar2023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g"/><Relationship Id="rId4" Type="http://schemas.openxmlformats.org/officeDocument/2006/relationships/image" Target="../media/image4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nl-BE">
                <a:solidFill>
                  <a:schemeClr val="lt1"/>
                </a:solidFill>
              </a:rPr>
              <a:t>Inundation – Time Series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nl-BE">
                <a:solidFill>
                  <a:schemeClr val="lt1"/>
                </a:solidFill>
              </a:rPr>
              <a:t>Workshop Flanders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" name="Google Shape;55;p1"/>
          <p:cNvSpPr txBox="1">
            <a:spLocks noGrp="1"/>
          </p:cNvSpPr>
          <p:nvPr>
            <p:ph type="subTitle" idx="1"/>
          </p:nvPr>
        </p:nvSpPr>
        <p:spPr>
          <a:xfrm>
            <a:off x="311700" y="2797175"/>
            <a:ext cx="8520600" cy="10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nl-BE">
                <a:solidFill>
                  <a:schemeClr val="lt1"/>
                </a:solidFill>
              </a:rPr>
              <a:t>Sebastiaan Verbesselt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nl-BE">
                <a:solidFill>
                  <a:schemeClr val="lt1"/>
                </a:solidFill>
              </a:rPr>
              <a:t>Habitats pilot meeting - 10/06/2025 – Diest, Belgium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09550"/>
            <a:ext cx="9144000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09550"/>
            <a:ext cx="9144000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nl-BE"/>
              <a:t>Question 2: can you already spot some differences between the two models? </a:t>
            </a:r>
            <a:br>
              <a:rPr lang="nl-BE"/>
            </a:br>
            <a:endParaRPr/>
          </a:p>
        </p:txBody>
      </p:sp>
      <p:sp>
        <p:nvSpPr>
          <p:cNvPr id="124" name="Google Shape;124;p12"/>
          <p:cNvSpPr txBox="1">
            <a:spLocks noGrp="1"/>
          </p:cNvSpPr>
          <p:nvPr>
            <p:ph type="body" idx="1"/>
          </p:nvPr>
        </p:nvSpPr>
        <p:spPr>
          <a:xfrm>
            <a:off x="311700" y="12820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>
            <a:spLocks noGrp="1"/>
          </p:cNvSpPr>
          <p:nvPr>
            <p:ph type="title"/>
          </p:nvPr>
        </p:nvSpPr>
        <p:spPr>
          <a:xfrm>
            <a:off x="311700" y="407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nl-BE"/>
              <a:t>Overview analysis workflow</a:t>
            </a:r>
            <a:endParaRPr/>
          </a:p>
        </p:txBody>
      </p:sp>
      <p:sp>
        <p:nvSpPr>
          <p:cNvPr id="130" name="Google Shape;130;p13"/>
          <p:cNvSpPr txBox="1"/>
          <p:nvPr/>
        </p:nvSpPr>
        <p:spPr>
          <a:xfrm>
            <a:off x="356400" y="1027300"/>
            <a:ext cx="6855600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nl-BE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Download a time series </a:t>
            </a:r>
            <a:r>
              <a:rPr lang="nl-BE" sz="1800" b="0" i="0" u="none" strike="noStrike" cap="none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datacube</a:t>
            </a:r>
            <a:r>
              <a:rPr lang="nl-BE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of Sentinel-2 images </a:t>
            </a:r>
            <a:r>
              <a:rPr lang="nl-BE" sz="1800" b="0" i="0" u="none" strike="noStrike" cap="none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nl-BE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800" b="0" i="0" u="none" strike="noStrike" cap="none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nl-BE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800" b="0" i="0" u="none" strike="noStrike" cap="none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study</a:t>
            </a:r>
            <a:r>
              <a:rPr lang="nl-BE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area (</a:t>
            </a:r>
            <a:r>
              <a:rPr lang="nl-BE" sz="1800" b="0" i="0" u="none" strike="noStrike" cap="none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Hans’s</a:t>
            </a:r>
            <a:r>
              <a:rPr lang="nl-BE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script) in </a:t>
            </a:r>
            <a:r>
              <a:rPr lang="nl-BE" sz="1800" b="0" i="0" u="none" strike="noStrike" cap="none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OpenEO</a:t>
            </a:r>
            <a:r>
              <a:rPr lang="nl-BE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nl-BE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Load </a:t>
            </a:r>
            <a:r>
              <a:rPr lang="nl-BE" sz="1800" b="0" i="0" u="none" strike="noStrike" cap="none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nl-BE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datasets: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nl-BE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 pre-processing: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nl-BE" sz="1800" b="0" i="0" u="none" strike="noStrike" cap="none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Classification</a:t>
            </a:r>
            <a:r>
              <a:rPr lang="nl-BE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nl-BE" sz="1800" b="0" i="0" u="none" strike="noStrike" cap="none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Jussila</a:t>
            </a:r>
            <a:r>
              <a:rPr lang="nl-BE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+ </a:t>
            </a:r>
            <a:r>
              <a:rPr lang="nl-BE" sz="1800" b="0" i="0" u="none" strike="noStrike" cap="none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Wiw</a:t>
            </a:r>
            <a:r>
              <a:rPr lang="nl-BE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800" b="0" i="0" u="none" strike="noStrike" cap="none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models</a:t>
            </a:r>
            <a:r>
              <a:rPr lang="nl-BE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nl-BE" sz="1800" b="0" i="0" u="none" strike="noStrike" cap="none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Visualize</a:t>
            </a:r>
            <a:r>
              <a:rPr lang="nl-BE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output of </a:t>
            </a:r>
            <a:r>
              <a:rPr lang="nl-BE" sz="1800" b="0" i="0" u="none" strike="noStrike" cap="none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nl-BE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last </a:t>
            </a:r>
            <a:r>
              <a:rPr lang="nl-BE" sz="1800" b="0" i="0" u="none" strike="noStrike" cap="none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available</a:t>
            </a:r>
            <a:r>
              <a:rPr lang="nl-BE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date (Sentinel-2 image)</a:t>
            </a:r>
            <a:endParaRPr dirty="0"/>
          </a:p>
          <a:p>
            <a: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a. check </a:t>
            </a:r>
            <a:r>
              <a:rPr lang="nl-BE" sz="1800" b="0" i="0" u="none" strike="noStrike" cap="none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nl-BE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800" b="0" i="0" u="none" strike="noStrike" cap="none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classification</a:t>
            </a:r>
            <a:r>
              <a:rPr lang="nl-BE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output</a:t>
            </a:r>
            <a:endParaRPr dirty="0"/>
          </a:p>
          <a:p>
            <a: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b. check </a:t>
            </a:r>
            <a:r>
              <a:rPr lang="nl-BE" sz="1800" b="0" i="0" u="none" strike="noStrike" cap="none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nl-BE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800" b="0" i="0" u="none" strike="noStrike" cap="none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soil</a:t>
            </a:r>
            <a:r>
              <a:rPr lang="nl-BE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800" b="0" i="0" u="none" strike="noStrike" cap="none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moisture</a:t>
            </a:r>
            <a:r>
              <a:rPr lang="nl-BE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nl-BE" sz="1800" b="0" i="0" u="none" strike="noStrike" cap="none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wetness</a:t>
            </a:r>
            <a:r>
              <a:rPr lang="nl-BE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indices</a:t>
            </a:r>
            <a:endParaRPr dirty="0"/>
          </a:p>
          <a:p>
            <a: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nl-BE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Wingdings" panose="05000000000000000000" pitchFamily="2" charset="2"/>
              </a:rPr>
              <a:t></a:t>
            </a:r>
            <a:r>
              <a:rPr lang="nl-BE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800" b="0" i="0" u="none" strike="noStrike" cap="none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compare</a:t>
            </a:r>
            <a:r>
              <a:rPr lang="nl-BE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800" b="0" i="0" u="none" strike="noStrike" cap="none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nl-BE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800" b="0" i="0" u="none" strike="noStrike" cap="none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nl-BE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GPS data points form </a:t>
            </a:r>
            <a:r>
              <a:rPr lang="nl-BE" sz="1800" b="0" i="0" u="none" strike="noStrike" cap="none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nl-BE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800" b="0" i="0" u="none" strike="noStrike" cap="none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terrain</a:t>
            </a:r>
            <a:endParaRPr sz="1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nl-BE"/>
              <a:t>Question 3: what can we conclude based form the last available Sentinel-2 image data? Does it match with our observations in the field? </a:t>
            </a:r>
            <a:br>
              <a:rPr lang="nl-BE"/>
            </a:b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>
            <a:spLocks noGrp="1"/>
          </p:cNvSpPr>
          <p:nvPr>
            <p:ph type="title"/>
          </p:nvPr>
        </p:nvSpPr>
        <p:spPr>
          <a:xfrm>
            <a:off x="311700" y="407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nl-BE"/>
              <a:t>Overview analysis workflow</a:t>
            </a:r>
            <a:endParaRPr/>
          </a:p>
        </p:txBody>
      </p:sp>
      <p:sp>
        <p:nvSpPr>
          <p:cNvPr id="141" name="Google Shape;141;p15"/>
          <p:cNvSpPr txBox="1"/>
          <p:nvPr/>
        </p:nvSpPr>
        <p:spPr>
          <a:xfrm>
            <a:off x="356400" y="1027300"/>
            <a:ext cx="878760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nl-BE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Download a time series datacube of Sentinel-2 images for the study area (Hans’s script) in OpenEO.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nl-BE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Load the datasets: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nl-BE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 pre-processing: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nl-BE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Classification (Jussila + Wiw models)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nl-BE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Visualize output of the last available date (Sentinel-2 image)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nl-BE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Time series indicator analysis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311700" y="407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nl-BE"/>
              <a:t>Overview analysis workflow</a:t>
            </a:r>
            <a:endParaRPr/>
          </a:p>
        </p:txBody>
      </p:sp>
      <p:sp>
        <p:nvSpPr>
          <p:cNvPr id="147" name="Google Shape;147;p16"/>
          <p:cNvSpPr txBox="1"/>
          <p:nvPr/>
        </p:nvSpPr>
        <p:spPr>
          <a:xfrm>
            <a:off x="356400" y="1027300"/>
            <a:ext cx="878760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nl-BE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Download a time series datacube of Sentinel-2 images for the study area (Hans’s script) in OpenEO.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nl-BE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Load the datasets: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nl-BE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 pre-processing: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nl-BE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Classification (Jussila + Wiw models)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nl-BE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Visualize output of the last available date (Sentinel-2 image)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nl-BE"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Time series indicator analysis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>
            <a:spLocks noGrp="1"/>
          </p:cNvSpPr>
          <p:nvPr>
            <p:ph type="title"/>
          </p:nvPr>
        </p:nvSpPr>
        <p:spPr>
          <a:xfrm>
            <a:off x="311700" y="407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nl-BE"/>
              <a:t>Time series indicator analysis</a:t>
            </a:r>
            <a:endParaRPr/>
          </a:p>
        </p:txBody>
      </p:sp>
      <p:grpSp>
        <p:nvGrpSpPr>
          <p:cNvPr id="153" name="Google Shape;153;p17"/>
          <p:cNvGrpSpPr/>
          <p:nvPr/>
        </p:nvGrpSpPr>
        <p:grpSpPr>
          <a:xfrm>
            <a:off x="4464" y="1680017"/>
            <a:ext cx="9135070" cy="2060697"/>
            <a:chOff x="4464" y="699667"/>
            <a:chExt cx="9135070" cy="2060697"/>
          </a:xfrm>
        </p:grpSpPr>
        <p:sp>
          <p:nvSpPr>
            <p:cNvPr id="154" name="Google Shape;154;p17"/>
            <p:cNvSpPr/>
            <p:nvPr/>
          </p:nvSpPr>
          <p:spPr>
            <a:xfrm>
              <a:off x="593824" y="699667"/>
              <a:ext cx="2357437" cy="2060697"/>
            </a:xfrm>
            <a:prstGeom prst="rightArrow">
              <a:avLst>
                <a:gd name="adj1" fmla="val 70000"/>
                <a:gd name="adj2" fmla="val 50000"/>
              </a:avLst>
            </a:prstGeom>
            <a:solidFill>
              <a:srgbClr val="CDD8FB">
                <a:alpha val="89803"/>
              </a:srgbClr>
            </a:solidFill>
            <a:ln w="25400" cap="flat" cmpd="sng">
              <a:solidFill>
                <a:srgbClr val="CDD8FB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7"/>
            <p:cNvSpPr txBox="1"/>
            <p:nvPr/>
          </p:nvSpPr>
          <p:spPr>
            <a:xfrm>
              <a:off x="1183183" y="1008772"/>
              <a:ext cx="1149251" cy="1442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175" tIns="10775" rIns="21575" bIns="10775" anchor="ctr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Char char="•"/>
              </a:pPr>
              <a:r>
                <a:rPr lang="nl-BE" sz="1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Pixel level</a:t>
              </a:r>
              <a:endParaRPr/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55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Char char="•"/>
              </a:pPr>
              <a:r>
                <a:rPr lang="nl-BE" sz="1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AOI level</a:t>
              </a:r>
              <a:endParaRPr/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55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Char char="•"/>
              </a:pPr>
              <a:r>
                <a:rPr lang="nl-BE" sz="1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4464" y="1140656"/>
              <a:ext cx="1178718" cy="1178718"/>
            </a:xfrm>
            <a:prstGeom prst="ellipse">
              <a:avLst/>
            </a:pr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7"/>
            <p:cNvSpPr txBox="1"/>
            <p:nvPr/>
          </p:nvSpPr>
          <p:spPr>
            <a:xfrm>
              <a:off x="177083" y="1313275"/>
              <a:ext cx="833480" cy="833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nl-BE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Decide spatial detail</a:t>
              </a:r>
              <a:endParaRPr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3687960" y="699667"/>
              <a:ext cx="2357437" cy="2060697"/>
            </a:xfrm>
            <a:prstGeom prst="rightArrow">
              <a:avLst>
                <a:gd name="adj1" fmla="val 70000"/>
                <a:gd name="adj2" fmla="val 50000"/>
              </a:avLst>
            </a:prstGeom>
            <a:solidFill>
              <a:srgbClr val="CDD8FB">
                <a:alpha val="89803"/>
              </a:srgbClr>
            </a:solidFill>
            <a:ln w="25400" cap="flat" cmpd="sng">
              <a:solidFill>
                <a:srgbClr val="CDD8FB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7"/>
            <p:cNvSpPr txBox="1"/>
            <p:nvPr/>
          </p:nvSpPr>
          <p:spPr>
            <a:xfrm>
              <a:off x="4277320" y="1008772"/>
              <a:ext cx="1149251" cy="1442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175" tIns="10775" rIns="21575" bIns="10775" anchor="ctr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Char char="•"/>
              </a:pPr>
              <a:r>
                <a:rPr lang="nl-BE" sz="1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Spatial</a:t>
              </a:r>
              <a:endPara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55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Char char="•"/>
              </a:pPr>
              <a:r>
                <a:rPr lang="nl-BE" sz="1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Temporal</a:t>
              </a:r>
              <a:endPara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3098601" y="1140656"/>
              <a:ext cx="1178718" cy="1178718"/>
            </a:xfrm>
            <a:prstGeom prst="ellipse">
              <a:avLst/>
            </a:pr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7"/>
            <p:cNvSpPr txBox="1"/>
            <p:nvPr/>
          </p:nvSpPr>
          <p:spPr>
            <a:xfrm>
              <a:off x="3271220" y="1313275"/>
              <a:ext cx="833480" cy="833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nl-BE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GAP filling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6782097" y="699667"/>
              <a:ext cx="2357437" cy="2060697"/>
            </a:xfrm>
            <a:prstGeom prst="rightArrow">
              <a:avLst>
                <a:gd name="adj1" fmla="val 70000"/>
                <a:gd name="adj2" fmla="val 50000"/>
              </a:avLst>
            </a:prstGeom>
            <a:solidFill>
              <a:srgbClr val="CDD8FB">
                <a:alpha val="89803"/>
              </a:srgbClr>
            </a:solidFill>
            <a:ln w="25400" cap="flat" cmpd="sng">
              <a:solidFill>
                <a:srgbClr val="CDD8FB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7"/>
            <p:cNvSpPr txBox="1"/>
            <p:nvPr/>
          </p:nvSpPr>
          <p:spPr>
            <a:xfrm>
              <a:off x="7371457" y="1008772"/>
              <a:ext cx="1149251" cy="1442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175" tIns="10775" rIns="21575" bIns="10775" anchor="ctr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Char char="•"/>
              </a:pPr>
              <a:r>
                <a:rPr lang="nl-BE" sz="1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Spatial</a:t>
              </a:r>
              <a:endPara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55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Char char="•"/>
              </a:pPr>
              <a:r>
                <a:rPr lang="nl-BE" sz="1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Temporal</a:t>
              </a:r>
              <a:endPara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7"/>
            <p:cNvSpPr/>
            <p:nvPr/>
          </p:nvSpPr>
          <p:spPr>
            <a:xfrm>
              <a:off x="6192738" y="1140656"/>
              <a:ext cx="1178718" cy="1178718"/>
            </a:xfrm>
            <a:prstGeom prst="ellipse">
              <a:avLst/>
            </a:pr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7"/>
            <p:cNvSpPr txBox="1"/>
            <p:nvPr/>
          </p:nvSpPr>
          <p:spPr>
            <a:xfrm>
              <a:off x="6365357" y="1313275"/>
              <a:ext cx="833480" cy="833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nl-BE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Define indicator set</a:t>
              </a:r>
              <a:endParaRPr/>
            </a:p>
          </p:txBody>
        </p:sp>
      </p:grpSp>
      <p:sp>
        <p:nvSpPr>
          <p:cNvPr id="166" name="Google Shape;166;p17"/>
          <p:cNvSpPr txBox="1"/>
          <p:nvPr/>
        </p:nvSpPr>
        <p:spPr>
          <a:xfrm>
            <a:off x="3837709" y="3182730"/>
            <a:ext cx="185651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Decide temporal detail </a:t>
            </a:r>
            <a:endParaRPr/>
          </a:p>
        </p:txBody>
      </p:sp>
      <p:pic>
        <p:nvPicPr>
          <p:cNvPr id="167" name="Google Shape;16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16722" y="3638726"/>
            <a:ext cx="1308570" cy="1120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/>
          <p:nvPr/>
        </p:nvSpPr>
        <p:spPr>
          <a:xfrm>
            <a:off x="3837709" y="3182730"/>
            <a:ext cx="185651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Decide temporal detail </a:t>
            </a:r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title"/>
          </p:nvPr>
        </p:nvSpPr>
        <p:spPr>
          <a:xfrm>
            <a:off x="311700" y="407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nl-BE"/>
              <a:t>Time series indicator analysis</a:t>
            </a:r>
            <a:endParaRPr/>
          </a:p>
        </p:txBody>
      </p:sp>
      <p:grpSp>
        <p:nvGrpSpPr>
          <p:cNvPr id="174" name="Google Shape;174;p18"/>
          <p:cNvGrpSpPr/>
          <p:nvPr/>
        </p:nvGrpSpPr>
        <p:grpSpPr>
          <a:xfrm>
            <a:off x="4464" y="1680017"/>
            <a:ext cx="9135070" cy="2060697"/>
            <a:chOff x="4464" y="699667"/>
            <a:chExt cx="9135070" cy="2060697"/>
          </a:xfrm>
        </p:grpSpPr>
        <p:sp>
          <p:nvSpPr>
            <p:cNvPr id="175" name="Google Shape;175;p18"/>
            <p:cNvSpPr/>
            <p:nvPr/>
          </p:nvSpPr>
          <p:spPr>
            <a:xfrm>
              <a:off x="593824" y="699667"/>
              <a:ext cx="2357437" cy="2060697"/>
            </a:xfrm>
            <a:prstGeom prst="rightArrow">
              <a:avLst>
                <a:gd name="adj1" fmla="val 70000"/>
                <a:gd name="adj2" fmla="val 50000"/>
              </a:avLst>
            </a:prstGeom>
            <a:solidFill>
              <a:srgbClr val="CDD8FB">
                <a:alpha val="89803"/>
              </a:srgbClr>
            </a:solidFill>
            <a:ln w="25400" cap="flat" cmpd="sng">
              <a:solidFill>
                <a:srgbClr val="CDD8FB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8"/>
            <p:cNvSpPr txBox="1"/>
            <p:nvPr/>
          </p:nvSpPr>
          <p:spPr>
            <a:xfrm>
              <a:off x="1183183" y="1008772"/>
              <a:ext cx="1149251" cy="1442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175" tIns="10775" rIns="21575" bIns="10775" anchor="ctr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Char char="•"/>
              </a:pPr>
              <a:r>
                <a:rPr lang="nl-BE" sz="1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Pixel level</a:t>
              </a:r>
              <a:endParaRPr/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55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Char char="•"/>
              </a:pPr>
              <a:r>
                <a:rPr lang="nl-BE" sz="1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AOI level</a:t>
              </a:r>
              <a:endParaRPr/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4464" y="1140656"/>
              <a:ext cx="1178718" cy="1178718"/>
            </a:xfrm>
            <a:prstGeom prst="ellipse">
              <a:avLst/>
            </a:pr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8"/>
            <p:cNvSpPr txBox="1"/>
            <p:nvPr/>
          </p:nvSpPr>
          <p:spPr>
            <a:xfrm>
              <a:off x="177083" y="1313275"/>
              <a:ext cx="833480" cy="833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nl-BE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Decide spatial detail</a:t>
              </a:r>
              <a:endParaRPr/>
            </a:p>
          </p:txBody>
        </p:sp>
        <p:sp>
          <p:nvSpPr>
            <p:cNvPr id="179" name="Google Shape;179;p18"/>
            <p:cNvSpPr/>
            <p:nvPr/>
          </p:nvSpPr>
          <p:spPr>
            <a:xfrm>
              <a:off x="3687960" y="699667"/>
              <a:ext cx="2357437" cy="2060697"/>
            </a:xfrm>
            <a:prstGeom prst="rightArrow">
              <a:avLst>
                <a:gd name="adj1" fmla="val 70000"/>
                <a:gd name="adj2" fmla="val 50000"/>
              </a:avLst>
            </a:prstGeom>
            <a:solidFill>
              <a:srgbClr val="CDD8FB">
                <a:alpha val="89803"/>
              </a:srgbClr>
            </a:solidFill>
            <a:ln w="25400" cap="flat" cmpd="sng">
              <a:solidFill>
                <a:srgbClr val="CDD8FB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8"/>
            <p:cNvSpPr txBox="1"/>
            <p:nvPr/>
          </p:nvSpPr>
          <p:spPr>
            <a:xfrm>
              <a:off x="4277320" y="1008772"/>
              <a:ext cx="1149251" cy="1442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175" tIns="10775" rIns="21575" bIns="10775" anchor="ctr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Char char="•"/>
              </a:pPr>
              <a:r>
                <a:rPr lang="nl-BE" sz="1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Spatial</a:t>
              </a:r>
              <a:endPara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55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Char char="•"/>
              </a:pPr>
              <a:r>
                <a:rPr lang="nl-BE" sz="1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Temporal</a:t>
              </a:r>
              <a:endPara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3098601" y="1140656"/>
              <a:ext cx="1178718" cy="1178718"/>
            </a:xfrm>
            <a:prstGeom prst="ellipse">
              <a:avLst/>
            </a:pr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8"/>
            <p:cNvSpPr txBox="1"/>
            <p:nvPr/>
          </p:nvSpPr>
          <p:spPr>
            <a:xfrm>
              <a:off x="3271220" y="1313275"/>
              <a:ext cx="833480" cy="833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nl-BE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GAP filling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8"/>
            <p:cNvSpPr/>
            <p:nvPr/>
          </p:nvSpPr>
          <p:spPr>
            <a:xfrm>
              <a:off x="6782097" y="699667"/>
              <a:ext cx="2357437" cy="2060697"/>
            </a:xfrm>
            <a:prstGeom prst="rightArrow">
              <a:avLst>
                <a:gd name="adj1" fmla="val 70000"/>
                <a:gd name="adj2" fmla="val 50000"/>
              </a:avLst>
            </a:prstGeom>
            <a:solidFill>
              <a:srgbClr val="CDD8FB">
                <a:alpha val="89803"/>
              </a:srgbClr>
            </a:solidFill>
            <a:ln w="25400" cap="flat" cmpd="sng">
              <a:solidFill>
                <a:srgbClr val="CDD8FB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8"/>
            <p:cNvSpPr txBox="1"/>
            <p:nvPr/>
          </p:nvSpPr>
          <p:spPr>
            <a:xfrm>
              <a:off x="7371457" y="1008772"/>
              <a:ext cx="1149251" cy="1442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175" tIns="10775" rIns="21575" bIns="10775" anchor="ctr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Char char="•"/>
              </a:pPr>
              <a:r>
                <a:rPr lang="nl-BE" sz="1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Spatial</a:t>
              </a:r>
              <a:endPara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55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Char char="•"/>
              </a:pPr>
              <a:r>
                <a:rPr lang="nl-BE" sz="1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Temporal</a:t>
              </a:r>
              <a:endPara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8"/>
            <p:cNvSpPr/>
            <p:nvPr/>
          </p:nvSpPr>
          <p:spPr>
            <a:xfrm>
              <a:off x="6192738" y="1140656"/>
              <a:ext cx="1178718" cy="1178718"/>
            </a:xfrm>
            <a:prstGeom prst="ellipse">
              <a:avLst/>
            </a:pr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8"/>
            <p:cNvSpPr txBox="1"/>
            <p:nvPr/>
          </p:nvSpPr>
          <p:spPr>
            <a:xfrm>
              <a:off x="6365357" y="1313275"/>
              <a:ext cx="833480" cy="833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nl-BE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Define indicator set</a:t>
              </a:r>
              <a:endParaRPr/>
            </a:p>
          </p:txBody>
        </p:sp>
      </p:grpSp>
      <p:sp>
        <p:nvSpPr>
          <p:cNvPr id="187" name="Google Shape;187;p18"/>
          <p:cNvSpPr/>
          <p:nvPr/>
        </p:nvSpPr>
        <p:spPr>
          <a:xfrm>
            <a:off x="3061855" y="1399309"/>
            <a:ext cx="6082145" cy="276384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8"/>
          <p:cNvSpPr/>
          <p:nvPr/>
        </p:nvSpPr>
        <p:spPr>
          <a:xfrm>
            <a:off x="1184564" y="2237509"/>
            <a:ext cx="907472" cy="609600"/>
          </a:xfrm>
          <a:prstGeom prst="ellipse">
            <a:avLst/>
          </a:prstGeom>
          <a:noFill/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9" name="Google Shape;189;p18"/>
          <p:cNvCxnSpPr>
            <a:stCxn id="188" idx="6"/>
          </p:cNvCxnSpPr>
          <p:nvPr/>
        </p:nvCxnSpPr>
        <p:spPr>
          <a:xfrm rot="10800000" flipH="1">
            <a:off x="2092036" y="1399309"/>
            <a:ext cx="1510200" cy="114300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0" name="Google Shape;190;p18"/>
          <p:cNvSpPr txBox="1"/>
          <p:nvPr/>
        </p:nvSpPr>
        <p:spPr>
          <a:xfrm>
            <a:off x="3657599" y="1212273"/>
            <a:ext cx="548640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Inundated vs non-inudated (classification result)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8"/>
          <p:cNvSpPr txBox="1"/>
          <p:nvPr/>
        </p:nvSpPr>
        <p:spPr>
          <a:xfrm>
            <a:off x="3939401" y="1496698"/>
            <a:ext cx="302721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(We did this already for the last available date)</a:t>
            </a:r>
            <a:endParaRPr/>
          </a:p>
        </p:txBody>
      </p:sp>
      <p:sp>
        <p:nvSpPr>
          <p:cNvPr id="192" name="Google Shape;192;p18"/>
          <p:cNvSpPr txBox="1"/>
          <p:nvPr/>
        </p:nvSpPr>
        <p:spPr>
          <a:xfrm>
            <a:off x="3685307" y="1824919"/>
            <a:ext cx="548640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Band value (like B11) or moisture/wetness index (e.g. NDMI, STR)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/>
          <p:nvPr/>
        </p:nvSpPr>
        <p:spPr>
          <a:xfrm>
            <a:off x="431180" y="118946"/>
            <a:ext cx="823703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 – shortwave-infrared transformed reflectance index. </a:t>
            </a:r>
            <a:endParaRPr/>
          </a:p>
        </p:txBody>
      </p:sp>
      <p:pic>
        <p:nvPicPr>
          <p:cNvPr id="198" name="Google Shape;19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19100"/>
            <a:ext cx="9144000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>
            <a:spLocks noGrp="1"/>
          </p:cNvSpPr>
          <p:nvPr>
            <p:ph type="title"/>
          </p:nvPr>
        </p:nvSpPr>
        <p:spPr>
          <a:xfrm>
            <a:off x="311700" y="407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nl-BE"/>
              <a:t>Study sites</a:t>
            </a:r>
            <a:endParaRPr/>
          </a:p>
        </p:txBody>
      </p:sp>
      <p:pic>
        <p:nvPicPr>
          <p:cNvPr id="61" name="Google Shape;61;p2" title="Study sites in Flanders.png"/>
          <p:cNvPicPr preferRelativeResize="0"/>
          <p:nvPr/>
        </p:nvPicPr>
        <p:blipFill rotWithShape="1">
          <a:blip r:embed="rId3">
            <a:alphaModFix/>
          </a:blip>
          <a:srcRect t="28303" b="13325"/>
          <a:stretch/>
        </p:blipFill>
        <p:spPr>
          <a:xfrm>
            <a:off x="77625" y="1429075"/>
            <a:ext cx="9066373" cy="374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2" title="Study sites in Europe.png"/>
          <p:cNvPicPr preferRelativeResize="0"/>
          <p:nvPr/>
        </p:nvPicPr>
        <p:blipFill rotWithShape="1">
          <a:blip r:embed="rId4">
            <a:alphaModFix/>
          </a:blip>
          <a:srcRect r="13381"/>
          <a:stretch/>
        </p:blipFill>
        <p:spPr>
          <a:xfrm>
            <a:off x="5993374" y="0"/>
            <a:ext cx="3150623" cy="257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"/>
          <p:cNvSpPr txBox="1"/>
          <p:nvPr/>
        </p:nvSpPr>
        <p:spPr>
          <a:xfrm>
            <a:off x="3837709" y="3182730"/>
            <a:ext cx="185651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Decide temporal detail </a:t>
            </a:r>
            <a:endParaRPr/>
          </a:p>
        </p:txBody>
      </p:sp>
      <p:sp>
        <p:nvSpPr>
          <p:cNvPr id="204" name="Google Shape;204;p20"/>
          <p:cNvSpPr txBox="1">
            <a:spLocks noGrp="1"/>
          </p:cNvSpPr>
          <p:nvPr>
            <p:ph type="title"/>
          </p:nvPr>
        </p:nvSpPr>
        <p:spPr>
          <a:xfrm>
            <a:off x="311700" y="407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nl-BE"/>
              <a:t>Time series indicator analysis</a:t>
            </a:r>
            <a:endParaRPr/>
          </a:p>
        </p:txBody>
      </p:sp>
      <p:grpSp>
        <p:nvGrpSpPr>
          <p:cNvPr id="205" name="Google Shape;205;p20"/>
          <p:cNvGrpSpPr/>
          <p:nvPr/>
        </p:nvGrpSpPr>
        <p:grpSpPr>
          <a:xfrm>
            <a:off x="4464" y="1680017"/>
            <a:ext cx="9135070" cy="2060697"/>
            <a:chOff x="4464" y="699667"/>
            <a:chExt cx="9135070" cy="2060697"/>
          </a:xfrm>
        </p:grpSpPr>
        <p:sp>
          <p:nvSpPr>
            <p:cNvPr id="206" name="Google Shape;206;p20"/>
            <p:cNvSpPr/>
            <p:nvPr/>
          </p:nvSpPr>
          <p:spPr>
            <a:xfrm>
              <a:off x="593824" y="699667"/>
              <a:ext cx="2357437" cy="2060697"/>
            </a:xfrm>
            <a:prstGeom prst="rightArrow">
              <a:avLst>
                <a:gd name="adj1" fmla="val 70000"/>
                <a:gd name="adj2" fmla="val 50000"/>
              </a:avLst>
            </a:prstGeom>
            <a:solidFill>
              <a:srgbClr val="CDD8FB">
                <a:alpha val="89803"/>
              </a:srgbClr>
            </a:solidFill>
            <a:ln w="25400" cap="flat" cmpd="sng">
              <a:solidFill>
                <a:srgbClr val="CDD8FB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0"/>
            <p:cNvSpPr txBox="1"/>
            <p:nvPr/>
          </p:nvSpPr>
          <p:spPr>
            <a:xfrm>
              <a:off x="1183183" y="1008772"/>
              <a:ext cx="1149251" cy="1442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175" tIns="10775" rIns="21575" bIns="10775" anchor="ctr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Char char="•"/>
              </a:pPr>
              <a:r>
                <a:rPr lang="nl-BE" sz="1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Pixel level</a:t>
              </a:r>
              <a:endParaRPr/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55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Char char="•"/>
              </a:pPr>
              <a:r>
                <a:rPr lang="nl-BE" sz="1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AOI level</a:t>
              </a:r>
              <a:endParaRPr/>
            </a:p>
          </p:txBody>
        </p:sp>
        <p:sp>
          <p:nvSpPr>
            <p:cNvPr id="208" name="Google Shape;208;p20"/>
            <p:cNvSpPr/>
            <p:nvPr/>
          </p:nvSpPr>
          <p:spPr>
            <a:xfrm>
              <a:off x="4464" y="1140656"/>
              <a:ext cx="1178718" cy="1178718"/>
            </a:xfrm>
            <a:prstGeom prst="ellipse">
              <a:avLst/>
            </a:pr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0"/>
            <p:cNvSpPr txBox="1"/>
            <p:nvPr/>
          </p:nvSpPr>
          <p:spPr>
            <a:xfrm>
              <a:off x="177083" y="1313275"/>
              <a:ext cx="833480" cy="833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nl-BE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Decide spatial detail</a:t>
              </a:r>
              <a:endParaRPr/>
            </a:p>
          </p:txBody>
        </p:sp>
        <p:sp>
          <p:nvSpPr>
            <p:cNvPr id="210" name="Google Shape;210;p20"/>
            <p:cNvSpPr/>
            <p:nvPr/>
          </p:nvSpPr>
          <p:spPr>
            <a:xfrm>
              <a:off x="3687960" y="699667"/>
              <a:ext cx="2357437" cy="2060697"/>
            </a:xfrm>
            <a:prstGeom prst="rightArrow">
              <a:avLst>
                <a:gd name="adj1" fmla="val 70000"/>
                <a:gd name="adj2" fmla="val 50000"/>
              </a:avLst>
            </a:prstGeom>
            <a:solidFill>
              <a:srgbClr val="CDD8FB">
                <a:alpha val="89803"/>
              </a:srgbClr>
            </a:solidFill>
            <a:ln w="25400" cap="flat" cmpd="sng">
              <a:solidFill>
                <a:srgbClr val="CDD8FB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0"/>
            <p:cNvSpPr txBox="1"/>
            <p:nvPr/>
          </p:nvSpPr>
          <p:spPr>
            <a:xfrm>
              <a:off x="4277320" y="1008772"/>
              <a:ext cx="1149251" cy="1442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175" tIns="10775" rIns="21575" bIns="10775" anchor="ctr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Char char="•"/>
              </a:pPr>
              <a:r>
                <a:rPr lang="nl-BE" sz="1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Spatial</a:t>
              </a:r>
              <a:endPara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55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Char char="•"/>
              </a:pPr>
              <a:r>
                <a:rPr lang="nl-BE" sz="1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Temporal</a:t>
              </a:r>
              <a:endPara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0"/>
            <p:cNvSpPr/>
            <p:nvPr/>
          </p:nvSpPr>
          <p:spPr>
            <a:xfrm>
              <a:off x="3098601" y="1140656"/>
              <a:ext cx="1178718" cy="1178718"/>
            </a:xfrm>
            <a:prstGeom prst="ellipse">
              <a:avLst/>
            </a:pr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0"/>
            <p:cNvSpPr txBox="1"/>
            <p:nvPr/>
          </p:nvSpPr>
          <p:spPr>
            <a:xfrm>
              <a:off x="3271220" y="1313275"/>
              <a:ext cx="833480" cy="833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nl-BE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GAP filling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0"/>
            <p:cNvSpPr/>
            <p:nvPr/>
          </p:nvSpPr>
          <p:spPr>
            <a:xfrm>
              <a:off x="6782097" y="699667"/>
              <a:ext cx="2357437" cy="2060697"/>
            </a:xfrm>
            <a:prstGeom prst="rightArrow">
              <a:avLst>
                <a:gd name="adj1" fmla="val 70000"/>
                <a:gd name="adj2" fmla="val 50000"/>
              </a:avLst>
            </a:prstGeom>
            <a:solidFill>
              <a:srgbClr val="CDD8FB">
                <a:alpha val="89803"/>
              </a:srgbClr>
            </a:solidFill>
            <a:ln w="25400" cap="flat" cmpd="sng">
              <a:solidFill>
                <a:srgbClr val="CDD8FB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0"/>
            <p:cNvSpPr txBox="1"/>
            <p:nvPr/>
          </p:nvSpPr>
          <p:spPr>
            <a:xfrm>
              <a:off x="7371457" y="1008772"/>
              <a:ext cx="1149251" cy="1442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175" tIns="10775" rIns="21575" bIns="10775" anchor="ctr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Char char="•"/>
              </a:pPr>
              <a:r>
                <a:rPr lang="nl-BE" sz="1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Spatial</a:t>
              </a:r>
              <a:endPara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55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Char char="•"/>
              </a:pPr>
              <a:r>
                <a:rPr lang="nl-BE" sz="1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Temporal</a:t>
              </a:r>
              <a:endPara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0"/>
            <p:cNvSpPr/>
            <p:nvPr/>
          </p:nvSpPr>
          <p:spPr>
            <a:xfrm>
              <a:off x="6192738" y="1140656"/>
              <a:ext cx="1178718" cy="1178718"/>
            </a:xfrm>
            <a:prstGeom prst="ellipse">
              <a:avLst/>
            </a:pr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0"/>
            <p:cNvSpPr txBox="1"/>
            <p:nvPr/>
          </p:nvSpPr>
          <p:spPr>
            <a:xfrm>
              <a:off x="6365357" y="1313275"/>
              <a:ext cx="833480" cy="833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nl-BE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Define indicator set</a:t>
              </a:r>
              <a:endParaRPr/>
            </a:p>
          </p:txBody>
        </p:sp>
      </p:grpSp>
      <p:sp>
        <p:nvSpPr>
          <p:cNvPr id="218" name="Google Shape;218;p20"/>
          <p:cNvSpPr/>
          <p:nvPr/>
        </p:nvSpPr>
        <p:spPr>
          <a:xfrm>
            <a:off x="3061855" y="1399309"/>
            <a:ext cx="6082145" cy="276384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0"/>
          <p:cNvSpPr/>
          <p:nvPr/>
        </p:nvSpPr>
        <p:spPr>
          <a:xfrm>
            <a:off x="1184564" y="2237509"/>
            <a:ext cx="907472" cy="609600"/>
          </a:xfrm>
          <a:prstGeom prst="ellipse">
            <a:avLst/>
          </a:prstGeom>
          <a:noFill/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" name="Google Shape;220;p20"/>
          <p:cNvCxnSpPr>
            <a:stCxn id="219" idx="6"/>
          </p:cNvCxnSpPr>
          <p:nvPr/>
        </p:nvCxnSpPr>
        <p:spPr>
          <a:xfrm rot="10800000" flipH="1">
            <a:off x="2092036" y="1399309"/>
            <a:ext cx="1510200" cy="114300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1" name="Google Shape;221;p20"/>
          <p:cNvSpPr txBox="1"/>
          <p:nvPr/>
        </p:nvSpPr>
        <p:spPr>
          <a:xfrm>
            <a:off x="3657599" y="1212273"/>
            <a:ext cx="548640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Inundated vs non-inudated (classification result)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Band value (like B11) or moisture/wetness index (e.g. NDMI)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0"/>
          <p:cNvSpPr/>
          <p:nvPr/>
        </p:nvSpPr>
        <p:spPr>
          <a:xfrm>
            <a:off x="1333500" y="2763982"/>
            <a:ext cx="1070263" cy="418748"/>
          </a:xfrm>
          <a:prstGeom prst="ellipse">
            <a:avLst/>
          </a:prstGeom>
          <a:noFill/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" name="Google Shape;223;p20"/>
          <p:cNvCxnSpPr/>
          <p:nvPr/>
        </p:nvCxnSpPr>
        <p:spPr>
          <a:xfrm>
            <a:off x="2389909" y="2961268"/>
            <a:ext cx="1059873" cy="412314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4" name="Google Shape;224;p20"/>
          <p:cNvSpPr txBox="1"/>
          <p:nvPr/>
        </p:nvSpPr>
        <p:spPr>
          <a:xfrm>
            <a:off x="3657598" y="3202602"/>
            <a:ext cx="5486401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% of inundation (classification result)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Spatial statistics on band value (like B11) or moisture/wetness index (e.g. NDMI)</a:t>
            </a:r>
            <a:endParaRPr/>
          </a:p>
          <a:p>
            <a: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* Central estimate: mean, median,…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* Variance estimate: CV, std, variance, range, IQR,…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* (Extreme estimate: min., max.)</a:t>
            </a:r>
            <a:endParaRPr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8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1300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nl-BE"/>
              <a:t>Question 4: in which case would we want to monitor on pixel level / on plot level? </a:t>
            </a:r>
            <a:br>
              <a:rPr lang="nl-BE"/>
            </a:b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1300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nl-BE"/>
              <a:t>Question 4: in which case would we want to monitor on pixel level / on plot level? </a:t>
            </a:r>
            <a:br>
              <a:rPr lang="nl-BE"/>
            </a:br>
            <a:endParaRPr/>
          </a:p>
        </p:txBody>
      </p:sp>
      <p:sp>
        <p:nvSpPr>
          <p:cNvPr id="235" name="Google Shape;235;p22"/>
          <p:cNvSpPr txBox="1"/>
          <p:nvPr/>
        </p:nvSpPr>
        <p:spPr>
          <a:xfrm>
            <a:off x="477982" y="1745673"/>
            <a:ext cx="5971309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Pixel level: </a:t>
            </a: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we want to keep spatial information, e.g. when your plot/area delineates a heterogenous habitat.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Plot level: </a:t>
            </a: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spatial information within your area is not required.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912346"/>
            <a:ext cx="8093160" cy="413454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nl-BE"/>
              <a:t>Evaluation on plot level: % inundated (Jussila model)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726" y="1016937"/>
            <a:ext cx="7682654" cy="392483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nl-BE"/>
              <a:t>Evaluation on plot level: mean STR + sd (error bars)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25"/>
          <p:cNvGrpSpPr/>
          <p:nvPr/>
        </p:nvGrpSpPr>
        <p:grpSpPr>
          <a:xfrm>
            <a:off x="4464" y="1680017"/>
            <a:ext cx="9135070" cy="2060697"/>
            <a:chOff x="4464" y="699667"/>
            <a:chExt cx="9135070" cy="2060697"/>
          </a:xfrm>
        </p:grpSpPr>
        <p:sp>
          <p:nvSpPr>
            <p:cNvPr id="253" name="Google Shape;253;p25"/>
            <p:cNvSpPr/>
            <p:nvPr/>
          </p:nvSpPr>
          <p:spPr>
            <a:xfrm>
              <a:off x="593824" y="699667"/>
              <a:ext cx="2357437" cy="2060697"/>
            </a:xfrm>
            <a:prstGeom prst="rightArrow">
              <a:avLst>
                <a:gd name="adj1" fmla="val 70000"/>
                <a:gd name="adj2" fmla="val 50000"/>
              </a:avLst>
            </a:prstGeom>
            <a:solidFill>
              <a:srgbClr val="CDD8FB">
                <a:alpha val="89803"/>
              </a:srgbClr>
            </a:solidFill>
            <a:ln w="25400" cap="flat" cmpd="sng">
              <a:solidFill>
                <a:srgbClr val="CDD8FB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5"/>
            <p:cNvSpPr txBox="1"/>
            <p:nvPr/>
          </p:nvSpPr>
          <p:spPr>
            <a:xfrm>
              <a:off x="1183183" y="1008772"/>
              <a:ext cx="1149251" cy="1442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175" tIns="10775" rIns="21575" bIns="10775" anchor="ctr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Char char="•"/>
              </a:pPr>
              <a:r>
                <a:rPr lang="nl-BE" sz="1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Pixel level</a:t>
              </a:r>
              <a:endParaRPr/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55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Char char="•"/>
              </a:pPr>
              <a:r>
                <a:rPr lang="nl-BE" sz="1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AOI level</a:t>
              </a:r>
              <a:endParaRPr/>
            </a:p>
          </p:txBody>
        </p:sp>
        <p:sp>
          <p:nvSpPr>
            <p:cNvPr id="255" name="Google Shape;255;p25"/>
            <p:cNvSpPr/>
            <p:nvPr/>
          </p:nvSpPr>
          <p:spPr>
            <a:xfrm>
              <a:off x="4464" y="1140656"/>
              <a:ext cx="1178718" cy="1178718"/>
            </a:xfrm>
            <a:prstGeom prst="ellipse">
              <a:avLst/>
            </a:pr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5"/>
            <p:cNvSpPr txBox="1"/>
            <p:nvPr/>
          </p:nvSpPr>
          <p:spPr>
            <a:xfrm>
              <a:off x="177083" y="1313275"/>
              <a:ext cx="833480" cy="833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nl-BE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Decide spatial detail</a:t>
              </a:r>
              <a:endParaRPr/>
            </a:p>
          </p:txBody>
        </p:sp>
        <p:sp>
          <p:nvSpPr>
            <p:cNvPr id="257" name="Google Shape;257;p25"/>
            <p:cNvSpPr/>
            <p:nvPr/>
          </p:nvSpPr>
          <p:spPr>
            <a:xfrm>
              <a:off x="3687960" y="699667"/>
              <a:ext cx="2357437" cy="2060697"/>
            </a:xfrm>
            <a:prstGeom prst="rightArrow">
              <a:avLst>
                <a:gd name="adj1" fmla="val 70000"/>
                <a:gd name="adj2" fmla="val 50000"/>
              </a:avLst>
            </a:prstGeom>
            <a:solidFill>
              <a:srgbClr val="CDD8FB">
                <a:alpha val="89803"/>
              </a:srgbClr>
            </a:solidFill>
            <a:ln w="25400" cap="flat" cmpd="sng">
              <a:solidFill>
                <a:srgbClr val="CDD8FB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5"/>
            <p:cNvSpPr txBox="1"/>
            <p:nvPr/>
          </p:nvSpPr>
          <p:spPr>
            <a:xfrm>
              <a:off x="4277320" y="1008772"/>
              <a:ext cx="1149251" cy="1442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175" tIns="10775" rIns="21575" bIns="10775" anchor="ctr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Char char="•"/>
              </a:pPr>
              <a:r>
                <a:rPr lang="nl-BE" sz="1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Spatial</a:t>
              </a:r>
              <a:endPara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55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Char char="•"/>
              </a:pPr>
              <a:r>
                <a:rPr lang="nl-BE" sz="1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Temporal</a:t>
              </a:r>
              <a:endPara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5"/>
            <p:cNvSpPr/>
            <p:nvPr/>
          </p:nvSpPr>
          <p:spPr>
            <a:xfrm>
              <a:off x="3098601" y="1140656"/>
              <a:ext cx="1178718" cy="1178718"/>
            </a:xfrm>
            <a:prstGeom prst="ellipse">
              <a:avLst/>
            </a:pr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5"/>
            <p:cNvSpPr txBox="1"/>
            <p:nvPr/>
          </p:nvSpPr>
          <p:spPr>
            <a:xfrm>
              <a:off x="3271220" y="1313275"/>
              <a:ext cx="833480" cy="833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nl-BE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GAP filling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>
              <a:off x="6782097" y="699667"/>
              <a:ext cx="2357437" cy="2060697"/>
            </a:xfrm>
            <a:prstGeom prst="rightArrow">
              <a:avLst>
                <a:gd name="adj1" fmla="val 70000"/>
                <a:gd name="adj2" fmla="val 50000"/>
              </a:avLst>
            </a:prstGeom>
            <a:solidFill>
              <a:srgbClr val="CDD8FB">
                <a:alpha val="89803"/>
              </a:srgbClr>
            </a:solidFill>
            <a:ln w="25400" cap="flat" cmpd="sng">
              <a:solidFill>
                <a:srgbClr val="CDD8FB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5"/>
            <p:cNvSpPr txBox="1"/>
            <p:nvPr/>
          </p:nvSpPr>
          <p:spPr>
            <a:xfrm>
              <a:off x="7371457" y="1008772"/>
              <a:ext cx="1149251" cy="1442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175" tIns="10775" rIns="21575" bIns="10775" anchor="ctr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Char char="•"/>
              </a:pPr>
              <a:r>
                <a:rPr lang="nl-BE" sz="1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Spatial</a:t>
              </a:r>
              <a:endPara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55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Char char="•"/>
              </a:pPr>
              <a:r>
                <a:rPr lang="nl-BE" sz="1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Temporal</a:t>
              </a:r>
              <a:endPara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5"/>
            <p:cNvSpPr/>
            <p:nvPr/>
          </p:nvSpPr>
          <p:spPr>
            <a:xfrm>
              <a:off x="6192738" y="1140656"/>
              <a:ext cx="1178718" cy="1178718"/>
            </a:xfrm>
            <a:prstGeom prst="ellipse">
              <a:avLst/>
            </a:pr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5"/>
            <p:cNvSpPr txBox="1"/>
            <p:nvPr/>
          </p:nvSpPr>
          <p:spPr>
            <a:xfrm>
              <a:off x="6365357" y="1313275"/>
              <a:ext cx="833480" cy="833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nl-BE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Define indicator set</a:t>
              </a:r>
              <a:endParaRPr/>
            </a:p>
          </p:txBody>
        </p:sp>
      </p:grpSp>
      <p:sp>
        <p:nvSpPr>
          <p:cNvPr id="265" name="Google Shape;265;p25"/>
          <p:cNvSpPr txBox="1"/>
          <p:nvPr/>
        </p:nvSpPr>
        <p:spPr>
          <a:xfrm>
            <a:off x="3837709" y="3182730"/>
            <a:ext cx="185651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Decide temporal detail </a:t>
            </a:r>
            <a:endParaRPr/>
          </a:p>
        </p:txBody>
      </p:sp>
      <p:sp>
        <p:nvSpPr>
          <p:cNvPr id="266" name="Google Shape;266;p25"/>
          <p:cNvSpPr txBox="1">
            <a:spLocks noGrp="1"/>
          </p:cNvSpPr>
          <p:nvPr>
            <p:ph type="title"/>
          </p:nvPr>
        </p:nvSpPr>
        <p:spPr>
          <a:xfrm>
            <a:off x="311700" y="407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nl-BE"/>
              <a:t>Time series indicator analysis</a:t>
            </a:r>
            <a:endParaRPr/>
          </a:p>
        </p:txBody>
      </p:sp>
      <p:sp>
        <p:nvSpPr>
          <p:cNvPr id="267" name="Google Shape;267;p25"/>
          <p:cNvSpPr/>
          <p:nvPr/>
        </p:nvSpPr>
        <p:spPr>
          <a:xfrm>
            <a:off x="6217920" y="1399309"/>
            <a:ext cx="2926080" cy="276384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nl-BE"/>
              <a:t>Warning</a:t>
            </a:r>
            <a:endParaRPr/>
          </a:p>
        </p:txBody>
      </p:sp>
      <p:pic>
        <p:nvPicPr>
          <p:cNvPr id="273" name="Google Shape;27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4364" y="1152475"/>
            <a:ext cx="2809925" cy="280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62497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-BE"/>
              <a:t>Next few slides can become technical. 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-BE"/>
              <a:t>If you feel confused or dizzy. Don't panic, the presenter is also confused. 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-BE"/>
              <a:t>We will try summary the main conclusions and give concrete examples.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nl-BE"/>
              <a:t>Problems with our datacube</a:t>
            </a:r>
            <a:endParaRPr/>
          </a:p>
        </p:txBody>
      </p:sp>
      <p:pic>
        <p:nvPicPr>
          <p:cNvPr id="280" name="Google Shape;28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8801" y="1316182"/>
            <a:ext cx="4777047" cy="2985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nl-BE"/>
              <a:t>Spatial gaps</a:t>
            </a:r>
            <a:endParaRPr/>
          </a:p>
        </p:txBody>
      </p:sp>
      <p:pic>
        <p:nvPicPr>
          <p:cNvPr id="286" name="Google Shape;286;p28"/>
          <p:cNvPicPr preferRelativeResize="0"/>
          <p:nvPr/>
        </p:nvPicPr>
        <p:blipFill rotWithShape="1">
          <a:blip r:embed="rId3">
            <a:alphaModFix/>
          </a:blip>
          <a:srcRect l="29499" r="39584"/>
          <a:stretch/>
        </p:blipFill>
        <p:spPr>
          <a:xfrm>
            <a:off x="311700" y="1089660"/>
            <a:ext cx="2065740" cy="34134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8"/>
          <p:cNvCxnSpPr>
            <a:stCxn id="288" idx="1"/>
          </p:cNvCxnSpPr>
          <p:nvPr/>
        </p:nvCxnSpPr>
        <p:spPr>
          <a:xfrm rot="10800000">
            <a:off x="1104780" y="3002260"/>
            <a:ext cx="1326000" cy="1018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88" name="Google Shape;288;p28"/>
          <p:cNvSpPr txBox="1"/>
          <p:nvPr/>
        </p:nvSpPr>
        <p:spPr>
          <a:xfrm>
            <a:off x="2430780" y="3758850"/>
            <a:ext cx="17983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Missing values due to cloud masking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03840" y="868680"/>
            <a:ext cx="5340160" cy="27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8"/>
          <p:cNvSpPr/>
          <p:nvPr/>
        </p:nvSpPr>
        <p:spPr>
          <a:xfrm>
            <a:off x="6217920" y="1299210"/>
            <a:ext cx="160020" cy="21717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nl-BE"/>
              <a:t>Temporal gaps</a:t>
            </a:r>
            <a:endParaRPr/>
          </a:p>
        </p:txBody>
      </p:sp>
      <p:sp>
        <p:nvSpPr>
          <p:cNvPr id="296" name="Google Shape;296;p29"/>
          <p:cNvSpPr txBox="1"/>
          <p:nvPr/>
        </p:nvSpPr>
        <p:spPr>
          <a:xfrm>
            <a:off x="311700" y="977920"/>
            <a:ext cx="32842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Revisit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time of Sentinel-2 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Wingdings" panose="05000000000000000000" pitchFamily="2" charset="2"/>
              </a:rPr>
              <a:t>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5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days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(2/3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days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most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places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Flanders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p29"/>
          <p:cNvPicPr preferRelativeResize="0"/>
          <p:nvPr/>
        </p:nvPicPr>
        <p:blipFill rotWithShape="1">
          <a:blip r:embed="rId3">
            <a:alphaModFix/>
          </a:blip>
          <a:srcRect l="12928"/>
          <a:stretch/>
        </p:blipFill>
        <p:spPr>
          <a:xfrm>
            <a:off x="-2" y="1915181"/>
            <a:ext cx="4208187" cy="2469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9"/>
          <p:cNvPicPr preferRelativeResize="0"/>
          <p:nvPr/>
        </p:nvPicPr>
        <p:blipFill rotWithShape="1">
          <a:blip r:embed="rId4">
            <a:alphaModFix/>
          </a:blip>
          <a:srcRect b="92388"/>
          <a:stretch/>
        </p:blipFill>
        <p:spPr>
          <a:xfrm>
            <a:off x="2155487" y="1915181"/>
            <a:ext cx="4833025" cy="18794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9"/>
          <p:cNvSpPr txBox="1"/>
          <p:nvPr/>
        </p:nvSpPr>
        <p:spPr>
          <a:xfrm>
            <a:off x="4343400" y="2252990"/>
            <a:ext cx="166878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</p:txBody>
      </p:sp>
      <p:pic>
        <p:nvPicPr>
          <p:cNvPr id="300" name="Google Shape;300;p29"/>
          <p:cNvPicPr preferRelativeResize="0"/>
          <p:nvPr/>
        </p:nvPicPr>
        <p:blipFill rotWithShape="1">
          <a:blip r:embed="rId5">
            <a:alphaModFix/>
          </a:blip>
          <a:srcRect r="20339"/>
          <a:stretch/>
        </p:blipFill>
        <p:spPr>
          <a:xfrm>
            <a:off x="5293955" y="1915180"/>
            <a:ext cx="3850046" cy="2469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3" title="Grass- and wetlands Demervallei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5700" y="210775"/>
            <a:ext cx="6933949" cy="4902526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"/>
          <p:cNvSpPr txBox="1">
            <a:spLocks noGrp="1"/>
          </p:cNvSpPr>
          <p:nvPr>
            <p:ph type="title"/>
          </p:nvPr>
        </p:nvSpPr>
        <p:spPr>
          <a:xfrm>
            <a:off x="311700" y="407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nl-BE"/>
              <a:t>Study sites</a:t>
            </a:r>
            <a:endParaRPr/>
          </a:p>
        </p:txBody>
      </p:sp>
      <p:sp>
        <p:nvSpPr>
          <p:cNvPr id="69" name="Google Shape;69;p3"/>
          <p:cNvSpPr txBox="1"/>
          <p:nvPr/>
        </p:nvSpPr>
        <p:spPr>
          <a:xfrm>
            <a:off x="6985975" y="4575325"/>
            <a:ext cx="17940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nl-BE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Schulensbroek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3"/>
          <p:cNvSpPr txBox="1"/>
          <p:nvPr/>
        </p:nvSpPr>
        <p:spPr>
          <a:xfrm>
            <a:off x="5008925" y="3539025"/>
            <a:ext cx="19200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nl-BE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Webbekoms Broek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"/>
          <p:cNvSpPr txBox="1"/>
          <p:nvPr/>
        </p:nvSpPr>
        <p:spPr>
          <a:xfrm>
            <a:off x="2320450" y="1961575"/>
            <a:ext cx="19200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nl-BE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Kloosterbeemden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3"/>
          <p:cNvSpPr/>
          <p:nvPr/>
        </p:nvSpPr>
        <p:spPr>
          <a:xfrm>
            <a:off x="5354782" y="2286000"/>
            <a:ext cx="1778893" cy="1357745"/>
          </a:xfrm>
          <a:prstGeom prst="ellipse">
            <a:avLst/>
          </a:prstGeom>
          <a:noFill/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912346"/>
            <a:ext cx="8093160" cy="4134549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nl-BE"/>
              <a:t>Evaluation on plot level: % inundated (Jussila model) </a:t>
            </a:r>
            <a:endParaRPr/>
          </a:p>
        </p:txBody>
      </p:sp>
      <p:pic>
        <p:nvPicPr>
          <p:cNvPr id="307" name="Google Shape;307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700" y="912345"/>
            <a:ext cx="8093162" cy="413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0"/>
          <p:cNvSpPr txBox="1"/>
          <p:nvPr/>
        </p:nvSpPr>
        <p:spPr>
          <a:xfrm>
            <a:off x="6383516" y="1017725"/>
            <a:ext cx="3271024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 gap &gt; 5 days (revisit time Sentinel-2).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726" y="1016937"/>
            <a:ext cx="7682654" cy="392483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nl-BE"/>
              <a:t>Evaluation on plot level: mean STR + sd (error bars) </a:t>
            </a:r>
            <a:endParaRPr/>
          </a:p>
        </p:txBody>
      </p:sp>
      <p:sp>
        <p:nvSpPr>
          <p:cNvPr id="315" name="Google Shape;315;p31"/>
          <p:cNvSpPr txBox="1"/>
          <p:nvPr/>
        </p:nvSpPr>
        <p:spPr>
          <a:xfrm>
            <a:off x="5872976" y="1017471"/>
            <a:ext cx="3271024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 gap &gt; 5 days (revisit time Sentinel-2).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2"/>
          <p:cNvSpPr txBox="1"/>
          <p:nvPr/>
        </p:nvSpPr>
        <p:spPr>
          <a:xfrm>
            <a:off x="311700" y="1915846"/>
            <a:ext cx="6279600" cy="1635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 startAt="2"/>
            </a:pPr>
            <a:r>
              <a:rPr lang="nl-BE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 fusion/prediction:</a:t>
            </a:r>
            <a:endParaRPr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lang="nl-BE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E.g. Landsat - Sentinel-2 harmonized time series: </a:t>
            </a:r>
            <a:r>
              <a:rPr lang="nl-BE" sz="1400" b="0" i="0" u="sng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https://hls.gsfc.nasa.gov/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lang="nl-BE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E.g. use Sentinel-1 data to predict values for Sentinel-2: </a:t>
            </a:r>
            <a:r>
              <a:rPr lang="nl-BE" sz="1400" b="0" i="0" u="sng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https://blog.vito.be/remotesensing/cropsar2023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2"/>
          <p:cNvSpPr txBox="1">
            <a:spLocks noGrp="1"/>
          </p:cNvSpPr>
          <p:nvPr>
            <p:ph type="body" idx="1"/>
          </p:nvPr>
        </p:nvSpPr>
        <p:spPr>
          <a:xfrm>
            <a:off x="311700" y="1249456"/>
            <a:ext cx="6279600" cy="828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nl-BE"/>
              <a:t>Lower the cloud cover threshold filter and rely on cloud masking (suboptimal)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FF0000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FF0000"/>
              </a:solidFill>
            </a:endParaRPr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</p:txBody>
      </p:sp>
      <p:sp>
        <p:nvSpPr>
          <p:cNvPr id="322" name="Google Shape;322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nl-BE"/>
              <a:t>Problem: How to deal with missing values (spatially, temporarely)? </a:t>
            </a:r>
            <a:endParaRPr/>
          </a:p>
        </p:txBody>
      </p:sp>
      <p:pic>
        <p:nvPicPr>
          <p:cNvPr id="323" name="Google Shape;323;p32" descr="Mind the Gap - RTD Financia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91300" y="1249456"/>
            <a:ext cx="255270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10362" y="3040156"/>
            <a:ext cx="2314575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2" descr="Puzzle icon | Freepik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5040" y="1249456"/>
            <a:ext cx="457920" cy="45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2" descr="Puzzle icon | Freepik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5040" y="1915846"/>
            <a:ext cx="457920" cy="45792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2"/>
          <p:cNvSpPr txBox="1"/>
          <p:nvPr/>
        </p:nvSpPr>
        <p:spPr>
          <a:xfrm>
            <a:off x="311699" y="3248626"/>
            <a:ext cx="627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 startAt="3"/>
            </a:pPr>
            <a:r>
              <a:rPr lang="nl-BE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Interpolation:</a:t>
            </a:r>
            <a:endParaRPr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lang="nl-BE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Spatial versus temporal interpolation</a:t>
            </a:r>
            <a:endParaRPr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lang="nl-BE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Which interpolation function should we use?</a:t>
            </a:r>
            <a:endParaRPr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lang="nl-BE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On which spatial (pixel vs plot) and temporal level (e.g. 5 days vs 14 days)</a:t>
            </a:r>
            <a:endParaRPr/>
          </a:p>
          <a:p>
            <a:pPr marL="2857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p32" descr="Puzzle icon | Freepik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26940" y="3248626"/>
            <a:ext cx="457920" cy="457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nl-BE"/>
              <a:t>Spatial interpolation</a:t>
            </a:r>
            <a:endParaRPr/>
          </a:p>
        </p:txBody>
      </p:sp>
      <p:pic>
        <p:nvPicPr>
          <p:cNvPr id="334" name="Google Shape;334;p33"/>
          <p:cNvPicPr preferRelativeResize="0"/>
          <p:nvPr/>
        </p:nvPicPr>
        <p:blipFill rotWithShape="1">
          <a:blip r:embed="rId3">
            <a:alphaModFix/>
          </a:blip>
          <a:srcRect l="29499" r="39584"/>
          <a:stretch/>
        </p:blipFill>
        <p:spPr>
          <a:xfrm>
            <a:off x="311700" y="1089660"/>
            <a:ext cx="2065740" cy="34134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5" name="Google Shape;335;p33"/>
          <p:cNvCxnSpPr/>
          <p:nvPr/>
        </p:nvCxnSpPr>
        <p:spPr>
          <a:xfrm flipH="1">
            <a:off x="1104900" y="2316480"/>
            <a:ext cx="1181100" cy="68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36" name="Google Shape;336;p33"/>
          <p:cNvSpPr txBox="1"/>
          <p:nvPr/>
        </p:nvSpPr>
        <p:spPr>
          <a:xfrm>
            <a:off x="2377440" y="2080260"/>
            <a:ext cx="179832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Which value do you think this pixel would have? </a:t>
            </a:r>
            <a:endParaRPr/>
          </a:p>
        </p:txBody>
      </p:sp>
      <p:sp>
        <p:nvSpPr>
          <p:cNvPr id="337" name="Google Shape;337;p33"/>
          <p:cNvSpPr/>
          <p:nvPr/>
        </p:nvSpPr>
        <p:spPr>
          <a:xfrm>
            <a:off x="825190" y="2818924"/>
            <a:ext cx="535259" cy="459535"/>
          </a:xfrm>
          <a:prstGeom prst="rect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p33"/>
          <p:cNvPicPr preferRelativeResize="0"/>
          <p:nvPr/>
        </p:nvPicPr>
        <p:blipFill rotWithShape="1">
          <a:blip r:embed="rId3">
            <a:alphaModFix/>
          </a:blip>
          <a:srcRect l="37773" t="50000" r="55042" b="36538"/>
          <a:stretch/>
        </p:blipFill>
        <p:spPr>
          <a:xfrm>
            <a:off x="4742986" y="1835151"/>
            <a:ext cx="2438400" cy="2334258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3"/>
          <p:cNvSpPr txBox="1"/>
          <p:nvPr/>
        </p:nvSpPr>
        <p:spPr>
          <a:xfrm>
            <a:off x="5642517" y="2659380"/>
            <a:ext cx="59898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</p:txBody>
      </p:sp>
      <p:sp>
        <p:nvSpPr>
          <p:cNvPr id="340" name="Google Shape;340;p33"/>
          <p:cNvSpPr/>
          <p:nvPr/>
        </p:nvSpPr>
        <p:spPr>
          <a:xfrm>
            <a:off x="5709424" y="2080260"/>
            <a:ext cx="230459" cy="49149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3"/>
          <p:cNvSpPr/>
          <p:nvPr/>
        </p:nvSpPr>
        <p:spPr>
          <a:xfrm rot="-2472913">
            <a:off x="5243674" y="2203847"/>
            <a:ext cx="230459" cy="49149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3"/>
          <p:cNvSpPr/>
          <p:nvPr/>
        </p:nvSpPr>
        <p:spPr>
          <a:xfrm rot="2331470">
            <a:off x="6082435" y="2197281"/>
            <a:ext cx="230459" cy="49149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3"/>
          <p:cNvSpPr/>
          <p:nvPr/>
        </p:nvSpPr>
        <p:spPr>
          <a:xfrm rot="5400000">
            <a:off x="6161284" y="2595759"/>
            <a:ext cx="230459" cy="49149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3"/>
          <p:cNvSpPr/>
          <p:nvPr/>
        </p:nvSpPr>
        <p:spPr>
          <a:xfrm rot="10800000">
            <a:off x="5709423" y="3059490"/>
            <a:ext cx="230459" cy="49149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3"/>
          <p:cNvSpPr/>
          <p:nvPr/>
        </p:nvSpPr>
        <p:spPr>
          <a:xfrm rot="-7588824">
            <a:off x="5323352" y="2926663"/>
            <a:ext cx="230459" cy="49149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3"/>
          <p:cNvSpPr/>
          <p:nvPr/>
        </p:nvSpPr>
        <p:spPr>
          <a:xfrm rot="-5400000">
            <a:off x="5243674" y="2595759"/>
            <a:ext cx="230459" cy="49149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3"/>
          <p:cNvSpPr/>
          <p:nvPr/>
        </p:nvSpPr>
        <p:spPr>
          <a:xfrm rot="8199137">
            <a:off x="6091006" y="2988381"/>
            <a:ext cx="230459" cy="49149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nl-BE"/>
              <a:t>Spatial interpolation</a:t>
            </a:r>
            <a:endParaRPr/>
          </a:p>
        </p:txBody>
      </p:sp>
      <p:pic>
        <p:nvPicPr>
          <p:cNvPr id="353" name="Google Shape;353;p34"/>
          <p:cNvPicPr preferRelativeResize="0"/>
          <p:nvPr/>
        </p:nvPicPr>
        <p:blipFill rotWithShape="1">
          <a:blip r:embed="rId3">
            <a:alphaModFix/>
          </a:blip>
          <a:srcRect l="29499" r="39584"/>
          <a:stretch/>
        </p:blipFill>
        <p:spPr>
          <a:xfrm>
            <a:off x="311700" y="1089660"/>
            <a:ext cx="2065740" cy="34134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4" name="Google Shape;354;p34"/>
          <p:cNvCxnSpPr/>
          <p:nvPr/>
        </p:nvCxnSpPr>
        <p:spPr>
          <a:xfrm flipH="1">
            <a:off x="1104900" y="2316480"/>
            <a:ext cx="1181100" cy="68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55" name="Google Shape;355;p34"/>
          <p:cNvSpPr txBox="1"/>
          <p:nvPr/>
        </p:nvSpPr>
        <p:spPr>
          <a:xfrm>
            <a:off x="2377440" y="2080260"/>
            <a:ext cx="179832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Which value do you think this pixel would have? </a:t>
            </a:r>
            <a:endParaRPr/>
          </a:p>
        </p:txBody>
      </p:sp>
      <p:cxnSp>
        <p:nvCxnSpPr>
          <p:cNvPr id="356" name="Google Shape;356;p34"/>
          <p:cNvCxnSpPr/>
          <p:nvPr/>
        </p:nvCxnSpPr>
        <p:spPr>
          <a:xfrm>
            <a:off x="2712720" y="3131820"/>
            <a:ext cx="22860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57" name="Google Shape;357;p34"/>
          <p:cNvSpPr txBox="1"/>
          <p:nvPr/>
        </p:nvSpPr>
        <p:spPr>
          <a:xfrm>
            <a:off x="2659380" y="3230880"/>
            <a:ext cx="239268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E.g. spatial interpolation based on majority voting with 3x3 kernel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" name="Google Shape;358;p34"/>
          <p:cNvPicPr preferRelativeResize="0"/>
          <p:nvPr/>
        </p:nvPicPr>
        <p:blipFill rotWithShape="1">
          <a:blip r:embed="rId4">
            <a:alphaModFix/>
          </a:blip>
          <a:srcRect l="33527" t="7508" r="38973" b="9323"/>
          <a:stretch/>
        </p:blipFill>
        <p:spPr>
          <a:xfrm>
            <a:off x="5358112" y="1345781"/>
            <a:ext cx="1832445" cy="303572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4"/>
          <p:cNvSpPr txBox="1"/>
          <p:nvPr/>
        </p:nvSpPr>
        <p:spPr>
          <a:xfrm>
            <a:off x="4572000" y="4340225"/>
            <a:ext cx="42603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Many spatial interpolation techniques exists, like IDW, NN, ordinary Kriging,…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nl-BE"/>
              <a:t>Temporal interpolation</a:t>
            </a:r>
            <a:endParaRPr/>
          </a:p>
        </p:txBody>
      </p:sp>
      <p:sp>
        <p:nvSpPr>
          <p:cNvPr id="365" name="Google Shape;365;p35"/>
          <p:cNvSpPr txBox="1"/>
          <p:nvPr/>
        </p:nvSpPr>
        <p:spPr>
          <a:xfrm>
            <a:off x="4343400" y="2252990"/>
            <a:ext cx="166878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</p:txBody>
      </p:sp>
      <p:sp>
        <p:nvSpPr>
          <p:cNvPr id="366" name="Google Shape;366;p35"/>
          <p:cNvSpPr/>
          <p:nvPr/>
        </p:nvSpPr>
        <p:spPr>
          <a:xfrm>
            <a:off x="1903140" y="1345583"/>
            <a:ext cx="2668859" cy="408878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5"/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5"/>
          <p:cNvSpPr/>
          <p:nvPr/>
        </p:nvSpPr>
        <p:spPr>
          <a:xfrm flipH="1">
            <a:off x="4571998" y="1345582"/>
            <a:ext cx="2862147" cy="408878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5"/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8" name="Google Shape;368;p35"/>
          <p:cNvPicPr preferRelativeResize="0"/>
          <p:nvPr/>
        </p:nvPicPr>
        <p:blipFill rotWithShape="1">
          <a:blip r:embed="rId3">
            <a:alphaModFix/>
          </a:blip>
          <a:srcRect l="12928"/>
          <a:stretch/>
        </p:blipFill>
        <p:spPr>
          <a:xfrm>
            <a:off x="-2" y="1915181"/>
            <a:ext cx="4208187" cy="2469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5"/>
          <p:cNvPicPr preferRelativeResize="0"/>
          <p:nvPr/>
        </p:nvPicPr>
        <p:blipFill rotWithShape="1">
          <a:blip r:embed="rId4">
            <a:alphaModFix/>
          </a:blip>
          <a:srcRect r="20339"/>
          <a:stretch/>
        </p:blipFill>
        <p:spPr>
          <a:xfrm>
            <a:off x="5293955" y="1915180"/>
            <a:ext cx="3850046" cy="2469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5"/>
          <p:cNvPicPr preferRelativeResize="0"/>
          <p:nvPr/>
        </p:nvPicPr>
        <p:blipFill rotWithShape="1">
          <a:blip r:embed="rId5">
            <a:alphaModFix/>
          </a:blip>
          <a:srcRect l="28527" r="38194"/>
          <a:stretch/>
        </p:blipFill>
        <p:spPr>
          <a:xfrm>
            <a:off x="3775492" y="1915180"/>
            <a:ext cx="1593011" cy="2469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19005"/>
            <a:ext cx="9144000" cy="4705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81" name="Google Shape;381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382" name="Google Shape;38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285"/>
            <a:ext cx="9144000" cy="5008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pic>
        <p:nvPicPr>
          <p:cNvPr id="388" name="Google Shape;38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285"/>
            <a:ext cx="9144000" cy="5008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94" name="Google Shape;394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395" name="Google Shape;39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285"/>
            <a:ext cx="9144000" cy="5008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"/>
          <p:cNvSpPr txBox="1">
            <a:spLocks noGrp="1"/>
          </p:cNvSpPr>
          <p:nvPr>
            <p:ph type="title"/>
          </p:nvPr>
        </p:nvSpPr>
        <p:spPr>
          <a:xfrm>
            <a:off x="311700" y="407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nl-BE"/>
              <a:t>Overview analysis workflow</a:t>
            </a:r>
            <a:endParaRPr/>
          </a:p>
        </p:txBody>
      </p:sp>
      <p:sp>
        <p:nvSpPr>
          <p:cNvPr id="78" name="Google Shape;78;p4"/>
          <p:cNvSpPr txBox="1"/>
          <p:nvPr/>
        </p:nvSpPr>
        <p:spPr>
          <a:xfrm>
            <a:off x="356400" y="1027300"/>
            <a:ext cx="87876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nl-BE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Download a time series </a:t>
            </a:r>
            <a:r>
              <a:rPr lang="nl-BE" sz="1800" b="0" i="0" u="none" strike="noStrike" cap="none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datacube</a:t>
            </a:r>
            <a:r>
              <a:rPr lang="nl-BE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of Sentinel-2 images </a:t>
            </a:r>
            <a:r>
              <a:rPr lang="nl-BE" sz="1800" b="0" i="0" u="none" strike="noStrike" cap="none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nl-BE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800" b="0" i="0" u="none" strike="noStrike" cap="none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nl-BE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800" b="0" i="0" u="none" strike="noStrike" cap="none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study</a:t>
            </a:r>
            <a:r>
              <a:rPr lang="nl-BE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area (</a:t>
            </a:r>
            <a:r>
              <a:rPr lang="nl-BE" sz="1800" b="0" i="0" u="none" strike="noStrike" cap="none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Hans’s</a:t>
            </a:r>
            <a:r>
              <a:rPr lang="nl-BE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script) in </a:t>
            </a:r>
            <a:r>
              <a:rPr lang="nl-BE" sz="1800" b="0" i="0" u="none" strike="noStrike" cap="none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OpenEO</a:t>
            </a:r>
            <a:r>
              <a:rPr lang="nl-BE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dirty="0"/>
          </a:p>
          <a:p>
            <a: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nl-BE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Wingdings" panose="05000000000000000000" pitchFamily="2" charset="2"/>
              </a:rPr>
              <a:t></a:t>
            </a:r>
            <a:r>
              <a:rPr lang="nl-BE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800" b="0" i="0" u="none" strike="noStrike" cap="none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already</a:t>
            </a:r>
            <a:r>
              <a:rPr lang="nl-BE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800" b="0" i="0" u="none" strike="noStrike" cap="none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done</a:t>
            </a:r>
            <a:r>
              <a:rPr lang="nl-BE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800" b="0" i="0" u="none" strike="noStrike" cap="none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nl-BE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800" b="0" i="0" u="none" strike="noStrike" cap="none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you</a:t>
            </a:r>
            <a:r>
              <a:rPr lang="nl-BE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(01/01/2020 – </a:t>
            </a:r>
            <a:r>
              <a:rPr lang="nl-BE" sz="1800" b="0" i="0" u="none" strike="noStrike" cap="none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now</a:t>
            </a:r>
            <a:r>
              <a:rPr lang="nl-BE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dirty="0"/>
          </a:p>
          <a:p>
            <a: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nl-BE" sz="1800" b="0" i="0" u="none" strike="noStrike" cap="none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Available</a:t>
            </a:r>
            <a:r>
              <a:rPr lang="nl-BE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bands: B02, B03, B04, B05, B08, B8A, B11, B12, SCL</a:t>
            </a:r>
            <a:endParaRPr sz="1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pic>
        <p:nvPicPr>
          <p:cNvPr id="401" name="Google Shape;401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285"/>
            <a:ext cx="9144000" cy="5008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07" name="Google Shape;407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408" name="Google Shape;40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285"/>
            <a:ext cx="9144000" cy="5008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285"/>
            <a:ext cx="9144000" cy="5008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3"/>
          <p:cNvSpPr txBox="1"/>
          <p:nvPr/>
        </p:nvSpPr>
        <p:spPr>
          <a:xfrm>
            <a:off x="483218" y="0"/>
            <a:ext cx="7865327" cy="5262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</a:t>
            </a:r>
            <a:r>
              <a:rPr lang="nl-BE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6 different </a:t>
            </a:r>
            <a:r>
              <a:rPr lang="nl-BE" sz="16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interpolation</a:t>
            </a:r>
            <a:r>
              <a:rPr lang="nl-BE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6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techniques</a:t>
            </a:r>
            <a:r>
              <a:rPr lang="nl-BE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6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nl-BE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6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nl-BE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% of </a:t>
            </a:r>
            <a:r>
              <a:rPr lang="nl-BE" sz="16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inundation</a:t>
            </a:r>
            <a:r>
              <a:rPr lang="nl-BE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(no </a:t>
            </a:r>
            <a:r>
              <a:rPr lang="nl-BE" sz="16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temporal</a:t>
            </a:r>
            <a:r>
              <a:rPr lang="nl-BE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6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aggregation</a:t>
            </a:r>
            <a:r>
              <a:rPr lang="nl-BE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).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my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opinion: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Overfit</a:t>
            </a:r>
            <a:r>
              <a:rPr lang="nl-BE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Spline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interpolation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interpolation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prone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atmospheric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conditions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errors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models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Kernel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regression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(but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“steps” in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interpolation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dirty="0"/>
          </a:p>
          <a:p>
            <a:pPr marL="171450" marR="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Underfit: 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Loess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regression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interpolation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Both over- </a:t>
            </a:r>
            <a:r>
              <a:rPr lang="nl-BE" sz="1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nl-BE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underfit</a:t>
            </a:r>
            <a:r>
              <a:rPr lang="nl-BE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Smoothing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spline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interpolation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Wingdings" panose="05000000000000000000" pitchFamily="2" charset="2"/>
              </a:rPr>
              <a:t> 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still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need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finetune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parameters in these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interpolation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techniques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additional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smoothing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case of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overfitting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For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seasonal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events,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harmonic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interpolation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(but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miss “rare” events).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</a:t>
            </a:r>
            <a:r>
              <a:rPr lang="nl-BE" sz="1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advanced</a:t>
            </a:r>
            <a:r>
              <a:rPr lang="nl-BE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interpolation</a:t>
            </a:r>
            <a:r>
              <a:rPr lang="nl-BE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technique</a:t>
            </a:r>
            <a:r>
              <a:rPr lang="nl-BE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(combines </a:t>
            </a:r>
            <a:r>
              <a:rPr lang="nl-BE" sz="1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temporal</a:t>
            </a:r>
            <a:r>
              <a:rPr lang="nl-BE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interpolation</a:t>
            </a:r>
            <a:r>
              <a:rPr lang="nl-BE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nl-BE" sz="1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temporal</a:t>
            </a:r>
            <a:r>
              <a:rPr lang="nl-BE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smoothing</a:t>
            </a:r>
            <a:r>
              <a:rPr lang="nl-BE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nl-BE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temporal</a:t>
            </a:r>
            <a:r>
              <a:rPr lang="nl-BE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aggregation</a:t>
            </a:r>
            <a:r>
              <a:rPr lang="nl-BE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):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0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https://pubmed.ncbi.nlm.nih.gov/39650555/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4"/>
          <p:cNvSpPr txBox="1">
            <a:spLocks noGrp="1"/>
          </p:cNvSpPr>
          <p:nvPr>
            <p:ph type="body" idx="1"/>
          </p:nvPr>
        </p:nvSpPr>
        <p:spPr>
          <a:xfrm>
            <a:off x="311700" y="1249456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nl-BE"/>
              <a:t>Lower the cloud cover threshold filter and rely on cloud masking (suboptimal)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nl-BE"/>
              <a:t>Data fusion/prediction: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nl-BE"/>
              <a:t>E.g. Landsat - Sentinel-2 harmonized time series: </a:t>
            </a:r>
            <a:r>
              <a:rPr lang="nl-BE" u="sng">
                <a:solidFill>
                  <a:schemeClr val="hlink"/>
                </a:solidFill>
                <a:hlinkClick r:id="rId3"/>
              </a:rPr>
              <a:t>https://hls.gsfc.nasa.gov/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nl-BE"/>
              <a:t>E.g. use Sentinel-1 data to predict values for Sentinel-2: </a:t>
            </a:r>
            <a:r>
              <a:rPr lang="nl-BE" u="sng">
                <a:solidFill>
                  <a:schemeClr val="hlink"/>
                </a:solidFill>
                <a:hlinkClick r:id="rId4"/>
              </a:rPr>
              <a:t>https://blog.vito.be/remotesensing/cropsar2023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nl-BE"/>
              <a:t>Interpolation: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-BE"/>
              <a:t>Which interpolation function should we use?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-BE"/>
              <a:t>On which spatial (pixel vs plot) and temporal level (e.g. 5 days vs 14 days)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 startAt="4"/>
            </a:pPr>
            <a:r>
              <a:rPr lang="nl-BE"/>
              <a:t>Temporal aggregation:</a:t>
            </a:r>
            <a:endParaRPr/>
          </a:p>
          <a:p>
            <a:pPr marL="2857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endParaRPr>
              <a:solidFill>
                <a:srgbClr val="FF0000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FF0000"/>
              </a:solidFill>
            </a:endParaRPr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</p:txBody>
      </p:sp>
      <p:sp>
        <p:nvSpPr>
          <p:cNvPr id="424" name="Google Shape;424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nl-BE"/>
              <a:t>Problem: How to deal with missing values (spatially, temporarely)?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nl-BE"/>
              <a:t>Option 4: temporal aggregation</a:t>
            </a:r>
            <a:endParaRPr/>
          </a:p>
        </p:txBody>
      </p:sp>
      <p:sp>
        <p:nvSpPr>
          <p:cNvPr id="430" name="Google Shape;430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Char char="●"/>
            </a:pPr>
            <a:r>
              <a:rPr lang="nl-BE"/>
              <a:t>Choose a aggregation function: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Char char="○"/>
            </a:pPr>
            <a:r>
              <a:rPr lang="nl-BE"/>
              <a:t>Pixel level: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Char char="■"/>
            </a:pPr>
            <a:r>
              <a:rPr lang="nl-BE"/>
              <a:t>For classification output (0,1)</a:t>
            </a:r>
            <a:endParaRPr/>
          </a:p>
          <a:p>
            <a: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Char char="●"/>
            </a:pPr>
            <a:r>
              <a:rPr lang="nl-BE"/>
              <a:t>Central estimates: Mode (Median here since mode does not work if freq. = 1 🡪 if case of equal frequencies  = 0,5 (should be given a new class)) </a:t>
            </a:r>
            <a:endParaRPr/>
          </a:p>
          <a:p>
            <a: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Char char="●"/>
            </a:pPr>
            <a:r>
              <a:rPr lang="nl-BE"/>
              <a:t>Variance estimates: p * (1 – p) (with p the relative frequency of inundation)</a:t>
            </a:r>
            <a:endParaRPr/>
          </a:p>
          <a:p>
            <a: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Char char="●"/>
            </a:pPr>
            <a:r>
              <a:rPr lang="nl-BE"/>
              <a:t>Extreme estimates: min, max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Char char="■"/>
            </a:pPr>
            <a:r>
              <a:rPr lang="nl-BE"/>
              <a:t>Moisture/wetness indices</a:t>
            </a:r>
            <a:endParaRPr/>
          </a:p>
          <a:p>
            <a: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Char char="●"/>
            </a:pPr>
            <a:r>
              <a:rPr lang="nl-BE"/>
              <a:t>Central estimates: mean, median,…</a:t>
            </a:r>
            <a:endParaRPr/>
          </a:p>
          <a:p>
            <a: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Char char="●"/>
            </a:pPr>
            <a:r>
              <a:rPr lang="nl-BE"/>
              <a:t>Variance estimates: variance, std, CV, range, IQR,…</a:t>
            </a:r>
            <a:endParaRPr/>
          </a:p>
          <a:p>
            <a: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Char char="●"/>
            </a:pPr>
            <a:r>
              <a:rPr lang="nl-BE"/>
              <a:t>Extreme estimates: min, max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Char char="○"/>
            </a:pPr>
            <a:r>
              <a:rPr lang="nl-BE"/>
              <a:t>Plot level (% of inundation or moisture/wetness indices):</a:t>
            </a:r>
            <a:endParaRPr/>
          </a:p>
          <a:p>
            <a: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Char char="●"/>
            </a:pPr>
            <a:r>
              <a:rPr lang="nl-BE"/>
              <a:t>Central estimates: mean, median,…</a:t>
            </a:r>
            <a:endParaRPr/>
          </a:p>
          <a:p>
            <a: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Char char="●"/>
            </a:pPr>
            <a:r>
              <a:rPr lang="nl-BE"/>
              <a:t>Variance estimates: variance, std, CV, range, IQR,…</a:t>
            </a:r>
            <a:endParaRPr/>
          </a:p>
          <a:p>
            <a: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Char char="●"/>
            </a:pPr>
            <a:r>
              <a:rPr lang="nl-BE"/>
              <a:t>Extreme estimates: min, max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Char char="●"/>
            </a:pPr>
            <a:r>
              <a:rPr lang="nl-BE"/>
              <a:t>Choose a time interval: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Char char="○"/>
            </a:pPr>
            <a:r>
              <a:rPr lang="nl-BE"/>
              <a:t>10 days, 14 days (bi-weekly), 1 month, 3 months (season), 1 year,…</a:t>
            </a:r>
            <a:endParaRPr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endParaRPr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nl-BE"/>
              <a:t>Option 4: temporal aggregation</a:t>
            </a:r>
            <a:endParaRPr/>
          </a:p>
        </p:txBody>
      </p:sp>
      <p:sp>
        <p:nvSpPr>
          <p:cNvPr id="436" name="Google Shape;436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Char char="●"/>
            </a:pPr>
            <a:r>
              <a:rPr lang="nl-BE"/>
              <a:t>Choose a aggregation function: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Char char="○"/>
            </a:pPr>
            <a:r>
              <a:rPr lang="nl-BE"/>
              <a:t>Pixel level: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Char char="■"/>
            </a:pPr>
            <a:r>
              <a:rPr lang="nl-BE"/>
              <a:t>For classification output (0,1)</a:t>
            </a:r>
            <a:endParaRPr/>
          </a:p>
          <a:p>
            <a: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Char char="●"/>
            </a:pPr>
            <a:r>
              <a:rPr lang="nl-BE"/>
              <a:t>Central estimates: Mode (</a:t>
            </a:r>
            <a:r>
              <a:rPr lang="nl-BE" b="1"/>
              <a:t>Median</a:t>
            </a:r>
            <a:r>
              <a:rPr lang="nl-BE"/>
              <a:t> here since mode does not work if freq. = 1 🡪 if case of equal frequencies  = 0,5 (should be given a new class)) </a:t>
            </a:r>
            <a:endParaRPr/>
          </a:p>
          <a:p>
            <a: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Char char="●"/>
            </a:pPr>
            <a:r>
              <a:rPr lang="nl-BE"/>
              <a:t>Variance estimates: p * (1 – p) (with p the relative frequency of inundation)</a:t>
            </a:r>
            <a:endParaRPr/>
          </a:p>
          <a:p>
            <a: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Char char="●"/>
            </a:pPr>
            <a:r>
              <a:rPr lang="nl-BE"/>
              <a:t>Extreme estimates: min, </a:t>
            </a:r>
            <a:r>
              <a:rPr lang="nl-BE" b="1"/>
              <a:t>max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Char char="■"/>
            </a:pPr>
            <a:r>
              <a:rPr lang="nl-BE"/>
              <a:t>Moisture/wetness indices</a:t>
            </a:r>
            <a:endParaRPr/>
          </a:p>
          <a:p>
            <a: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Char char="●"/>
            </a:pPr>
            <a:r>
              <a:rPr lang="nl-BE"/>
              <a:t>Central estimates: mean, median,…</a:t>
            </a:r>
            <a:endParaRPr/>
          </a:p>
          <a:p>
            <a: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Char char="●"/>
            </a:pPr>
            <a:r>
              <a:rPr lang="nl-BE"/>
              <a:t>Variance estimates: variance, std, CV, range, IQR,…</a:t>
            </a:r>
            <a:endParaRPr/>
          </a:p>
          <a:p>
            <a: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Char char="●"/>
            </a:pPr>
            <a:r>
              <a:rPr lang="nl-BE"/>
              <a:t>Extreme estimates: min, max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Char char="○"/>
            </a:pPr>
            <a:r>
              <a:rPr lang="nl-BE"/>
              <a:t>Plot level (% of inundation or moisture/wetness indices):</a:t>
            </a:r>
            <a:endParaRPr/>
          </a:p>
          <a:p>
            <a: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Char char="●"/>
            </a:pPr>
            <a:r>
              <a:rPr lang="nl-BE"/>
              <a:t>Central estimates: mean, median,…</a:t>
            </a:r>
            <a:endParaRPr/>
          </a:p>
          <a:p>
            <a: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Char char="●"/>
            </a:pPr>
            <a:r>
              <a:rPr lang="nl-BE"/>
              <a:t>Variance estimates: variance, std, CV, range, IQR,…</a:t>
            </a:r>
            <a:endParaRPr/>
          </a:p>
          <a:p>
            <a: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Char char="●"/>
            </a:pPr>
            <a:r>
              <a:rPr lang="nl-BE"/>
              <a:t>Extreme estimates: min, max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Char char="●"/>
            </a:pPr>
            <a:r>
              <a:rPr lang="nl-BE"/>
              <a:t>Choose a time interval:</a:t>
            </a:r>
            <a:endParaRPr b="1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Char char="○"/>
            </a:pPr>
            <a:r>
              <a:rPr lang="nl-BE"/>
              <a:t>10 days, 14 days (bi-weekly), </a:t>
            </a:r>
            <a:r>
              <a:rPr lang="nl-BE" b="1"/>
              <a:t>1 month, 3 months (season), 1 year,…</a:t>
            </a:r>
            <a:endParaRPr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endParaRPr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nl-BE"/>
              <a:t>Question 5: What are the advantages and disadvantages of using the min/max aggregation function on Tytti’s model (0: dry, 1: inundated). When would you use it?</a:t>
            </a:r>
            <a:br>
              <a:rPr lang="nl-BE"/>
            </a:br>
            <a:endParaRPr/>
          </a:p>
        </p:txBody>
      </p:sp>
      <p:sp>
        <p:nvSpPr>
          <p:cNvPr id="442" name="Google Shape;442;p47"/>
          <p:cNvSpPr txBox="1">
            <a:spLocks noGrp="1"/>
          </p:cNvSpPr>
          <p:nvPr>
            <p:ph type="body" idx="1"/>
          </p:nvPr>
        </p:nvSpPr>
        <p:spPr>
          <a:xfrm>
            <a:off x="311700" y="1787237"/>
            <a:ext cx="8832300" cy="277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5969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nl-BE"/>
              <a:t>Question 5: What are the advantages and disadvantages of using the min/max aggregation function on Tytti’s model (0: dry, 1: inundated). When would you use it?</a:t>
            </a:r>
            <a:br>
              <a:rPr lang="nl-BE"/>
            </a:br>
            <a:endParaRPr/>
          </a:p>
        </p:txBody>
      </p:sp>
      <p:sp>
        <p:nvSpPr>
          <p:cNvPr id="448" name="Google Shape;448;p48"/>
          <p:cNvSpPr txBox="1">
            <a:spLocks noGrp="1"/>
          </p:cNvSpPr>
          <p:nvPr>
            <p:ph type="body" idx="1"/>
          </p:nvPr>
        </p:nvSpPr>
        <p:spPr>
          <a:xfrm>
            <a:off x="311700" y="1787237"/>
            <a:ext cx="8832300" cy="277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5969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9" name="Google Shape;449;p48"/>
          <p:cNvSpPr txBox="1"/>
          <p:nvPr/>
        </p:nvSpPr>
        <p:spPr>
          <a:xfrm>
            <a:off x="457199" y="1856509"/>
            <a:ext cx="8444345" cy="289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Advantages</a:t>
            </a:r>
            <a:r>
              <a:rPr lang="nl-BE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detection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“rare” events (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keep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spatial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information)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- e.g. in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very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dry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areas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want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detect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inundation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,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          or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want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detect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complete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drying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your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area.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Wingdings" panose="05000000000000000000" pitchFamily="2" charset="2"/>
              </a:rPr>
              <a:t>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max.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aggregation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- e.g. in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very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wet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areas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want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detect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desiccation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          or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want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detect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complete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flooding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your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area.       </a:t>
            </a:r>
            <a:endParaRPr lang="nl-BE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Wingdings" panose="05000000000000000000" pitchFamily="2" charset="2"/>
              </a:rPr>
              <a:t>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min.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aggregation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Disadvantage: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sensitive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outliers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caused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problems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signal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atmosphere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or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model).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want more “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smoothing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 (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general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patterns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Wingdings" panose="05000000000000000000" pitchFamily="2" charset="2"/>
              </a:rPr>
              <a:t>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mode (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categorical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or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median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(on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numeric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values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categories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(we handle </a:t>
            </a:r>
            <a:r>
              <a:rPr lang="nl-BE" sz="1400" b="0" i="0" u="sng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categorical</a:t>
            </a:r>
            <a:r>
              <a:rPr lang="nl-BE" sz="1400" b="0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sng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values</a:t>
            </a:r>
            <a:r>
              <a:rPr lang="nl-BE" sz="1400" b="0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as </a:t>
            </a:r>
            <a:r>
              <a:rPr lang="nl-BE" sz="1400" b="0" i="0" u="sng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conitinous</a:t>
            </a:r>
            <a:r>
              <a:rPr lang="nl-BE" sz="1400" b="0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sng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ones</a:t>
            </a:r>
            <a:r>
              <a:rPr lang="nl-BE" sz="1400" b="0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nl-BE"/>
              <a:t>Example: pixel level, classification, max. aggregation</a:t>
            </a:r>
            <a:endParaRPr/>
          </a:p>
        </p:txBody>
      </p:sp>
      <p:sp>
        <p:nvSpPr>
          <p:cNvPr id="455" name="Google Shape;455;p49"/>
          <p:cNvSpPr txBox="1"/>
          <p:nvPr/>
        </p:nvSpPr>
        <p:spPr>
          <a:xfrm>
            <a:off x="450272" y="1094509"/>
            <a:ext cx="383770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Monthly aggregation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6" name="Google Shape;456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0272" y="1354567"/>
            <a:ext cx="7211292" cy="3788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"/>
          <p:cNvSpPr txBox="1">
            <a:spLocks noGrp="1"/>
          </p:cNvSpPr>
          <p:nvPr>
            <p:ph type="title"/>
          </p:nvPr>
        </p:nvSpPr>
        <p:spPr>
          <a:xfrm>
            <a:off x="311700" y="407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nl-BE"/>
              <a:t>Overview analysis workflow</a:t>
            </a:r>
            <a:endParaRPr/>
          </a:p>
        </p:txBody>
      </p:sp>
      <p:sp>
        <p:nvSpPr>
          <p:cNvPr id="84" name="Google Shape;84;p5"/>
          <p:cNvSpPr txBox="1"/>
          <p:nvPr/>
        </p:nvSpPr>
        <p:spPr>
          <a:xfrm>
            <a:off x="356400" y="1027300"/>
            <a:ext cx="8787600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nl-BE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Download a time series datacube of Sentinel-2 images for the study area (Hans’s script) in OpenEO.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nl-BE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Load the datasets:</a:t>
            </a:r>
            <a:endParaRPr/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a. the boundary of your study area (AOI)</a:t>
            </a:r>
            <a:endParaRPr/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b. the datacube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c. wms layers of ortho imagery + DTM (background layers)</a:t>
            </a:r>
            <a:endParaRPr/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d. Tytti’s model</a:t>
            </a:r>
            <a:endParaRPr/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e. reference points taken in the field</a:t>
            </a:r>
            <a:endParaRPr/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nl-BE"/>
              <a:t>Example: pixel level, classification, median aggregation</a:t>
            </a:r>
            <a:endParaRPr/>
          </a:p>
        </p:txBody>
      </p:sp>
      <p:sp>
        <p:nvSpPr>
          <p:cNvPr id="462" name="Google Shape;462;p50"/>
          <p:cNvSpPr txBox="1"/>
          <p:nvPr/>
        </p:nvSpPr>
        <p:spPr>
          <a:xfrm>
            <a:off x="450272" y="1094509"/>
            <a:ext cx="383770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Monthly aggregation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3" name="Google Shape;463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0272" y="1360343"/>
            <a:ext cx="7121237" cy="3783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nl-BE"/>
              <a:t>If we would spatially aggregate (% inundated) for each month, what would be the difference?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160" y="249607"/>
            <a:ext cx="7711440" cy="4680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nl-BE"/>
              <a:t>If we would spatially aggregate (% inundated) for each month, what would be the difference?</a:t>
            </a:r>
            <a:endParaRPr/>
          </a:p>
        </p:txBody>
      </p:sp>
      <p:pic>
        <p:nvPicPr>
          <p:cNvPr id="479" name="Google Shape;479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31536"/>
            <a:ext cx="9144000" cy="4680427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53"/>
          <p:cNvSpPr txBox="1"/>
          <p:nvPr/>
        </p:nvSpPr>
        <p:spPr>
          <a:xfrm>
            <a:off x="7787640" y="2979420"/>
            <a:ext cx="1356360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still considering 0,5 and 1 as “discrete” pixels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pic>
        <p:nvPicPr>
          <p:cNvPr id="486" name="Google Shape;486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13465"/>
            <a:ext cx="9144000" cy="4716569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4"/>
          <p:cNvSpPr txBox="1"/>
          <p:nvPr/>
        </p:nvSpPr>
        <p:spPr>
          <a:xfrm>
            <a:off x="7787640" y="2979420"/>
            <a:ext cx="1356360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still considering 0,5 and 1 as “discrete” pixels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pic>
        <p:nvPicPr>
          <p:cNvPr id="493" name="Google Shape;493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13465"/>
            <a:ext cx="8054340" cy="4716569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55"/>
          <p:cNvSpPr txBox="1"/>
          <p:nvPr/>
        </p:nvSpPr>
        <p:spPr>
          <a:xfrm>
            <a:off x="7787640" y="2979420"/>
            <a:ext cx="1356360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still considering 0,5 and 1 as “continious” pixels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nl-BE"/>
              <a:t>But even after monthly aggregation of the pixel values, we still have spatial and temporal gaps…</a:t>
            </a:r>
            <a:endParaRPr/>
          </a:p>
        </p:txBody>
      </p:sp>
      <p:pic>
        <p:nvPicPr>
          <p:cNvPr id="500" name="Google Shape;500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0272" y="1354567"/>
            <a:ext cx="7211292" cy="3788933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6"/>
          <p:cNvSpPr/>
          <p:nvPr/>
        </p:nvSpPr>
        <p:spPr>
          <a:xfrm>
            <a:off x="4572000" y="2571750"/>
            <a:ext cx="498764" cy="684068"/>
          </a:xfrm>
          <a:prstGeom prst="rect">
            <a:avLst/>
          </a:prstGeom>
          <a:noFill/>
          <a:ln w="25400" cap="flat" cmpd="sng">
            <a:solidFill>
              <a:srgbClr val="31EA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56"/>
          <p:cNvSpPr/>
          <p:nvPr/>
        </p:nvSpPr>
        <p:spPr>
          <a:xfrm>
            <a:off x="526474" y="3255818"/>
            <a:ext cx="498764" cy="817418"/>
          </a:xfrm>
          <a:prstGeom prst="rect">
            <a:avLst/>
          </a:prstGeom>
          <a:noFill/>
          <a:ln w="25400" cap="flat" cmpd="sng">
            <a:solidFill>
              <a:srgbClr val="31EA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3" name="Google Shape;503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000" y="1299876"/>
            <a:ext cx="7509164" cy="384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nl-BE"/>
              <a:t>Larger timeblocks for aggregation is possible to create “regular” time series, but you loose information/relevancy…</a:t>
            </a:r>
            <a:endParaRPr/>
          </a:p>
        </p:txBody>
      </p:sp>
      <p:pic>
        <p:nvPicPr>
          <p:cNvPr id="509" name="Google Shape;509;p57"/>
          <p:cNvPicPr preferRelativeResize="0"/>
          <p:nvPr/>
        </p:nvPicPr>
        <p:blipFill rotWithShape="1">
          <a:blip r:embed="rId3">
            <a:alphaModFix/>
          </a:blip>
          <a:srcRect l="38182" r="38256"/>
          <a:stretch/>
        </p:blipFill>
        <p:spPr>
          <a:xfrm>
            <a:off x="1239981" y="1265218"/>
            <a:ext cx="1738746" cy="3878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57"/>
          <p:cNvPicPr preferRelativeResize="0"/>
          <p:nvPr/>
        </p:nvPicPr>
        <p:blipFill rotWithShape="1">
          <a:blip r:embed="rId4">
            <a:alphaModFix/>
          </a:blip>
          <a:srcRect l="24458" r="23379"/>
          <a:stretch/>
        </p:blipFill>
        <p:spPr>
          <a:xfrm>
            <a:off x="3978234" y="1265219"/>
            <a:ext cx="3849584" cy="3878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nl-BE"/>
              <a:t>General problems/challenges with temporal aggregation</a:t>
            </a:r>
            <a:endParaRPr/>
          </a:p>
        </p:txBody>
      </p:sp>
      <p:pic>
        <p:nvPicPr>
          <p:cNvPr id="516" name="Google Shape;516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5429" y="1127412"/>
            <a:ext cx="8093141" cy="4016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9"/>
          <p:cNvSpPr txBox="1"/>
          <p:nvPr/>
        </p:nvSpPr>
        <p:spPr>
          <a:xfrm>
            <a:off x="311700" y="1915846"/>
            <a:ext cx="6279600" cy="1635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 startAt="2"/>
            </a:pPr>
            <a:r>
              <a:rPr lang="nl-BE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 fusion/prediction:</a:t>
            </a:r>
            <a:endParaRPr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lang="nl-BE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E.g. Landsat - Sentinel-2 harmonized time series: </a:t>
            </a:r>
            <a:r>
              <a:rPr lang="nl-BE" sz="1400" b="0" i="0" u="sng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https://hls.gsfc.nasa.gov/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lang="nl-BE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E.g. use Sentinel-1 data to predict values for Sentinel-2: </a:t>
            </a:r>
            <a:r>
              <a:rPr lang="nl-BE" sz="1400" b="0" i="0" u="sng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https://blog.vito.be/remotesensing/cropsar2023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59"/>
          <p:cNvSpPr txBox="1">
            <a:spLocks noGrp="1"/>
          </p:cNvSpPr>
          <p:nvPr>
            <p:ph type="body" idx="1"/>
          </p:nvPr>
        </p:nvSpPr>
        <p:spPr>
          <a:xfrm>
            <a:off x="311700" y="1249456"/>
            <a:ext cx="6279600" cy="828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nl-BE"/>
              <a:t>Lower the cloud cover threshold filter and rely on cloud masking (suboptimal)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FF0000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FF0000"/>
              </a:solidFill>
            </a:endParaRPr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</p:txBody>
      </p:sp>
      <p:sp>
        <p:nvSpPr>
          <p:cNvPr id="523" name="Google Shape;523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nl-BE"/>
              <a:t>Problem: How to deal with missing values (spatially, temporarely)? </a:t>
            </a:r>
            <a:endParaRPr/>
          </a:p>
        </p:txBody>
      </p:sp>
      <p:pic>
        <p:nvPicPr>
          <p:cNvPr id="524" name="Google Shape;524;p59" descr="Mind the Gap - RTD Financia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91300" y="1249456"/>
            <a:ext cx="255270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5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10362" y="3040156"/>
            <a:ext cx="2314575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59" descr="Puzzle icon | Freepik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5040" y="1249456"/>
            <a:ext cx="457920" cy="45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59" descr="Puzzle icon | Freepik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5040" y="1915846"/>
            <a:ext cx="457920" cy="45792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59"/>
          <p:cNvSpPr txBox="1"/>
          <p:nvPr/>
        </p:nvSpPr>
        <p:spPr>
          <a:xfrm>
            <a:off x="311699" y="3248626"/>
            <a:ext cx="627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 startAt="3"/>
            </a:pPr>
            <a:r>
              <a:rPr lang="nl-BE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Interpolation:</a:t>
            </a:r>
            <a:endParaRPr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lang="nl-BE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Spatial versus temporal interpolation</a:t>
            </a:r>
            <a:endParaRPr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lang="nl-BE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Which interpolation function should we use?</a:t>
            </a:r>
            <a:endParaRPr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lang="nl-BE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On which spatial (pixel vs plot) and temporal level (e.g. 5 days vs 14 days)</a:t>
            </a:r>
            <a:endParaRPr/>
          </a:p>
          <a:p>
            <a:pPr marL="2857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9" name="Google Shape;529;p59" descr="Puzzle icon | Freepik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5040" y="3248626"/>
            <a:ext cx="457920" cy="45792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59"/>
          <p:cNvSpPr txBox="1"/>
          <p:nvPr/>
        </p:nvSpPr>
        <p:spPr>
          <a:xfrm>
            <a:off x="311698" y="4581406"/>
            <a:ext cx="627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 startAt="4"/>
            </a:pPr>
            <a:r>
              <a:rPr lang="nl-BE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Temporal aggregation:</a:t>
            </a:r>
            <a:endParaRPr sz="18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1" name="Google Shape;531;p59" descr="Puzzle icon | Freepik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5040" y="4604667"/>
            <a:ext cx="457920" cy="45792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59"/>
          <p:cNvSpPr txBox="1"/>
          <p:nvPr/>
        </p:nvSpPr>
        <p:spPr>
          <a:xfrm rot="-1235715">
            <a:off x="-193063" y="2733894"/>
            <a:ext cx="9247842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Often, a combination of the gap filling methods results in the best solution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 txBox="1">
            <a:spLocks noGrp="1"/>
          </p:cNvSpPr>
          <p:nvPr>
            <p:ph type="title"/>
          </p:nvPr>
        </p:nvSpPr>
        <p:spPr>
          <a:xfrm>
            <a:off x="311700" y="407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nl-BE"/>
              <a:t>Overview analysis workflow</a:t>
            </a:r>
            <a:endParaRPr/>
          </a:p>
        </p:txBody>
      </p:sp>
      <p:sp>
        <p:nvSpPr>
          <p:cNvPr id="90" name="Google Shape;90;p6"/>
          <p:cNvSpPr txBox="1"/>
          <p:nvPr/>
        </p:nvSpPr>
        <p:spPr>
          <a:xfrm>
            <a:off x="356400" y="1027300"/>
            <a:ext cx="8787600" cy="323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nl-BE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Download a time series datacube of Sentinel-2 images for the study area (Hans’s script) in OpenEO.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nl-BE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Load the datasets: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nl-BE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 pre-processing:</a:t>
            </a:r>
            <a:endParaRPr/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a. removal of trees</a:t>
            </a:r>
            <a:endParaRPr/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b. explore historical ortho images of the area</a:t>
            </a:r>
            <a:endParaRPr/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c. preprocess the datacube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	i. cloud and shadow masking</a:t>
            </a:r>
            <a:endParaRPr/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	ii. regional masking</a:t>
            </a:r>
            <a:endParaRPr/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	iii. calculate vegetation indices per pixel for the classification</a:t>
            </a:r>
            <a:endParaRPr/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	iv. check radiometric offset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53109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nl-BE"/>
              <a:t>But… in which order should I lay the puzzle?</a:t>
            </a:r>
            <a:endParaRPr/>
          </a:p>
        </p:txBody>
      </p:sp>
      <p:pic>
        <p:nvPicPr>
          <p:cNvPr id="538" name="Google Shape;538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60"/>
          <p:cNvSpPr txBox="1"/>
          <p:nvPr/>
        </p:nvSpPr>
        <p:spPr>
          <a:xfrm>
            <a:off x="5586231" y="3945653"/>
            <a:ext cx="7660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Spatial inter-polation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60"/>
          <p:cNvSpPr txBox="1"/>
          <p:nvPr/>
        </p:nvSpPr>
        <p:spPr>
          <a:xfrm>
            <a:off x="6352331" y="4393817"/>
            <a:ext cx="76609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Smoothing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60"/>
          <p:cNvSpPr txBox="1"/>
          <p:nvPr/>
        </p:nvSpPr>
        <p:spPr>
          <a:xfrm>
            <a:off x="7118429" y="4147596"/>
            <a:ext cx="78900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Tempoal interpolation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60"/>
          <p:cNvSpPr txBox="1"/>
          <p:nvPr/>
        </p:nvSpPr>
        <p:spPr>
          <a:xfrm>
            <a:off x="6352330" y="3086361"/>
            <a:ext cx="7660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Temporal aggregation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60"/>
          <p:cNvSpPr txBox="1"/>
          <p:nvPr/>
        </p:nvSpPr>
        <p:spPr>
          <a:xfrm>
            <a:off x="311700" y="1805651"/>
            <a:ext cx="3248960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Again, depends on your case your interested.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 common practice for general time series analysis: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60"/>
          <p:cNvSpPr txBox="1"/>
          <p:nvPr/>
        </p:nvSpPr>
        <p:spPr>
          <a:xfrm>
            <a:off x="350786" y="2917747"/>
            <a:ext cx="394846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Cloud mask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(optional small-gap spatial interpolation)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Temporal aggregation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Temporal interpolation/smoothing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60"/>
          <p:cNvSpPr txBox="1"/>
          <p:nvPr/>
        </p:nvSpPr>
        <p:spPr>
          <a:xfrm>
            <a:off x="350787" y="3746783"/>
            <a:ext cx="364971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However…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general phenology / seasonal curve-fitting applications.</a:t>
            </a:r>
            <a:endParaRPr/>
          </a:p>
        </p:txBody>
      </p:sp>
      <p:sp>
        <p:nvSpPr>
          <p:cNvPr id="546" name="Google Shape;546;p60"/>
          <p:cNvSpPr/>
          <p:nvPr/>
        </p:nvSpPr>
        <p:spPr>
          <a:xfrm>
            <a:off x="257175" y="3345815"/>
            <a:ext cx="93611" cy="22479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60"/>
          <p:cNvSpPr/>
          <p:nvPr/>
        </p:nvSpPr>
        <p:spPr>
          <a:xfrm rot="10800000">
            <a:off x="2699639" y="3345815"/>
            <a:ext cx="93611" cy="22479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61"/>
          <p:cNvGrpSpPr/>
          <p:nvPr/>
        </p:nvGrpSpPr>
        <p:grpSpPr>
          <a:xfrm>
            <a:off x="4464" y="1680017"/>
            <a:ext cx="9135070" cy="2060697"/>
            <a:chOff x="4464" y="699667"/>
            <a:chExt cx="9135070" cy="2060697"/>
          </a:xfrm>
        </p:grpSpPr>
        <p:sp>
          <p:nvSpPr>
            <p:cNvPr id="553" name="Google Shape;553;p61"/>
            <p:cNvSpPr/>
            <p:nvPr/>
          </p:nvSpPr>
          <p:spPr>
            <a:xfrm>
              <a:off x="593824" y="699667"/>
              <a:ext cx="2357437" cy="2060697"/>
            </a:xfrm>
            <a:prstGeom prst="rightArrow">
              <a:avLst>
                <a:gd name="adj1" fmla="val 70000"/>
                <a:gd name="adj2" fmla="val 50000"/>
              </a:avLst>
            </a:prstGeom>
            <a:solidFill>
              <a:srgbClr val="CDD8FB">
                <a:alpha val="89803"/>
              </a:srgbClr>
            </a:solidFill>
            <a:ln w="25400" cap="flat" cmpd="sng">
              <a:solidFill>
                <a:srgbClr val="CDD8FB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61"/>
            <p:cNvSpPr txBox="1"/>
            <p:nvPr/>
          </p:nvSpPr>
          <p:spPr>
            <a:xfrm>
              <a:off x="1183183" y="1008772"/>
              <a:ext cx="1149251" cy="1442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175" tIns="10775" rIns="21575" bIns="10775" anchor="ctr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Char char="•"/>
              </a:pPr>
              <a:r>
                <a:rPr lang="nl-BE" sz="1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Pixel level</a:t>
              </a:r>
              <a:endParaRPr/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55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Char char="•"/>
              </a:pPr>
              <a:r>
                <a:rPr lang="nl-BE" sz="1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AOI level</a:t>
              </a:r>
              <a:endParaRPr/>
            </a:p>
          </p:txBody>
        </p:sp>
        <p:sp>
          <p:nvSpPr>
            <p:cNvPr id="555" name="Google Shape;555;p61"/>
            <p:cNvSpPr/>
            <p:nvPr/>
          </p:nvSpPr>
          <p:spPr>
            <a:xfrm>
              <a:off x="4464" y="1140656"/>
              <a:ext cx="1178718" cy="1178718"/>
            </a:xfrm>
            <a:prstGeom prst="ellipse">
              <a:avLst/>
            </a:pr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61"/>
            <p:cNvSpPr txBox="1"/>
            <p:nvPr/>
          </p:nvSpPr>
          <p:spPr>
            <a:xfrm>
              <a:off x="177083" y="1313275"/>
              <a:ext cx="833480" cy="833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nl-BE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Decide spatial detail</a:t>
              </a:r>
              <a:endParaRPr/>
            </a:p>
          </p:txBody>
        </p:sp>
        <p:sp>
          <p:nvSpPr>
            <p:cNvPr id="557" name="Google Shape;557;p61"/>
            <p:cNvSpPr/>
            <p:nvPr/>
          </p:nvSpPr>
          <p:spPr>
            <a:xfrm>
              <a:off x="3687960" y="699667"/>
              <a:ext cx="2357437" cy="2060697"/>
            </a:xfrm>
            <a:prstGeom prst="rightArrow">
              <a:avLst>
                <a:gd name="adj1" fmla="val 70000"/>
                <a:gd name="adj2" fmla="val 50000"/>
              </a:avLst>
            </a:prstGeom>
            <a:solidFill>
              <a:srgbClr val="CDD8FB">
                <a:alpha val="89803"/>
              </a:srgbClr>
            </a:solidFill>
            <a:ln w="25400" cap="flat" cmpd="sng">
              <a:solidFill>
                <a:srgbClr val="CDD8FB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61"/>
            <p:cNvSpPr txBox="1"/>
            <p:nvPr/>
          </p:nvSpPr>
          <p:spPr>
            <a:xfrm>
              <a:off x="4277320" y="1008772"/>
              <a:ext cx="1149251" cy="1442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175" tIns="10775" rIns="21575" bIns="10775" anchor="ctr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Char char="•"/>
              </a:pPr>
              <a:r>
                <a:rPr lang="nl-BE" sz="1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Spatial</a:t>
              </a:r>
              <a:endPara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55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Char char="•"/>
              </a:pPr>
              <a:r>
                <a:rPr lang="nl-BE" sz="1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Temporal</a:t>
              </a:r>
              <a:endPara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61"/>
            <p:cNvSpPr/>
            <p:nvPr/>
          </p:nvSpPr>
          <p:spPr>
            <a:xfrm>
              <a:off x="3098601" y="1140656"/>
              <a:ext cx="1178718" cy="1178718"/>
            </a:xfrm>
            <a:prstGeom prst="ellipse">
              <a:avLst/>
            </a:pr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61"/>
            <p:cNvSpPr txBox="1"/>
            <p:nvPr/>
          </p:nvSpPr>
          <p:spPr>
            <a:xfrm>
              <a:off x="3271220" y="1313275"/>
              <a:ext cx="833480" cy="833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nl-BE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GAP filling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61"/>
            <p:cNvSpPr/>
            <p:nvPr/>
          </p:nvSpPr>
          <p:spPr>
            <a:xfrm>
              <a:off x="6782097" y="699667"/>
              <a:ext cx="2357437" cy="2060697"/>
            </a:xfrm>
            <a:prstGeom prst="rightArrow">
              <a:avLst>
                <a:gd name="adj1" fmla="val 70000"/>
                <a:gd name="adj2" fmla="val 50000"/>
              </a:avLst>
            </a:prstGeom>
            <a:solidFill>
              <a:srgbClr val="CDD8FB">
                <a:alpha val="89803"/>
              </a:srgbClr>
            </a:solidFill>
            <a:ln w="25400" cap="flat" cmpd="sng">
              <a:solidFill>
                <a:srgbClr val="CDD8FB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61"/>
            <p:cNvSpPr txBox="1"/>
            <p:nvPr/>
          </p:nvSpPr>
          <p:spPr>
            <a:xfrm>
              <a:off x="7371457" y="1008772"/>
              <a:ext cx="1149251" cy="1442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175" tIns="10775" rIns="21575" bIns="10775" anchor="ctr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Char char="•"/>
              </a:pPr>
              <a:r>
                <a:rPr lang="nl-BE" sz="1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Spatial</a:t>
              </a:r>
              <a:endPara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55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Char char="•"/>
              </a:pPr>
              <a:r>
                <a:rPr lang="nl-BE" sz="1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Temporal</a:t>
              </a:r>
              <a:endPara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61"/>
            <p:cNvSpPr/>
            <p:nvPr/>
          </p:nvSpPr>
          <p:spPr>
            <a:xfrm>
              <a:off x="6192738" y="1140656"/>
              <a:ext cx="1178718" cy="1178718"/>
            </a:xfrm>
            <a:prstGeom prst="ellipse">
              <a:avLst/>
            </a:pr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61"/>
            <p:cNvSpPr txBox="1"/>
            <p:nvPr/>
          </p:nvSpPr>
          <p:spPr>
            <a:xfrm>
              <a:off x="6365357" y="1313275"/>
              <a:ext cx="833480" cy="833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nl-BE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Define indicator set</a:t>
              </a:r>
              <a:endParaRPr/>
            </a:p>
          </p:txBody>
        </p:sp>
      </p:grpSp>
      <p:sp>
        <p:nvSpPr>
          <p:cNvPr id="565" name="Google Shape;565;p61"/>
          <p:cNvSpPr txBox="1"/>
          <p:nvPr/>
        </p:nvSpPr>
        <p:spPr>
          <a:xfrm>
            <a:off x="3837709" y="3182730"/>
            <a:ext cx="185651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Decide temporal detail </a:t>
            </a:r>
            <a:endParaRPr/>
          </a:p>
        </p:txBody>
      </p:sp>
      <p:sp>
        <p:nvSpPr>
          <p:cNvPr id="566" name="Google Shape;566;p61"/>
          <p:cNvSpPr txBox="1">
            <a:spLocks noGrp="1"/>
          </p:cNvSpPr>
          <p:nvPr>
            <p:ph type="title"/>
          </p:nvPr>
        </p:nvSpPr>
        <p:spPr>
          <a:xfrm>
            <a:off x="311700" y="407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nl-BE"/>
              <a:t>Time series indicator analysis</a:t>
            </a:r>
            <a:endParaRPr/>
          </a:p>
        </p:txBody>
      </p:sp>
      <p:pic>
        <p:nvPicPr>
          <p:cNvPr id="567" name="Google Shape;567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16722" y="3638726"/>
            <a:ext cx="1308570" cy="1120092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61"/>
          <p:cNvSpPr txBox="1"/>
          <p:nvPr/>
        </p:nvSpPr>
        <p:spPr>
          <a:xfrm>
            <a:off x="5756565" y="3789218"/>
            <a:ext cx="3387436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is there inundation?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Which area is inundated?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much is the area inundated?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long?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Changes in trend, seasonality,…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nl-BE"/>
              <a:t>E.g. Monitoring aapa mires by Titty</a:t>
            </a:r>
            <a:endParaRPr/>
          </a:p>
        </p:txBody>
      </p:sp>
      <p:grpSp>
        <p:nvGrpSpPr>
          <p:cNvPr id="574" name="Google Shape;574;p62"/>
          <p:cNvGrpSpPr/>
          <p:nvPr/>
        </p:nvGrpSpPr>
        <p:grpSpPr>
          <a:xfrm>
            <a:off x="4576" y="1270166"/>
            <a:ext cx="9134847" cy="1539278"/>
            <a:chOff x="4576" y="960376"/>
            <a:chExt cx="9134847" cy="1539278"/>
          </a:xfrm>
        </p:grpSpPr>
        <p:sp>
          <p:nvSpPr>
            <p:cNvPr id="575" name="Google Shape;575;p62"/>
            <p:cNvSpPr/>
            <p:nvPr/>
          </p:nvSpPr>
          <p:spPr>
            <a:xfrm>
              <a:off x="444810" y="960376"/>
              <a:ext cx="1760934" cy="1539278"/>
            </a:xfrm>
            <a:prstGeom prst="rightArrow">
              <a:avLst>
                <a:gd name="adj1" fmla="val 70000"/>
                <a:gd name="adj2" fmla="val 50000"/>
              </a:avLst>
            </a:prstGeom>
            <a:solidFill>
              <a:srgbClr val="CDD8FB">
                <a:alpha val="89803"/>
              </a:srgbClr>
            </a:solidFill>
            <a:ln w="25400" cap="flat" cmpd="sng">
              <a:solidFill>
                <a:srgbClr val="CDD8FB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62"/>
            <p:cNvSpPr txBox="1"/>
            <p:nvPr/>
          </p:nvSpPr>
          <p:spPr>
            <a:xfrm>
              <a:off x="885043" y="1191268"/>
              <a:ext cx="858455" cy="10774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925" tIns="6975" rIns="13950" bIns="69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nl-BE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Pixel level</a:t>
              </a:r>
              <a:endParaRPr/>
            </a:p>
          </p:txBody>
        </p:sp>
        <p:sp>
          <p:nvSpPr>
            <p:cNvPr id="577" name="Google Shape;577;p62"/>
            <p:cNvSpPr/>
            <p:nvPr/>
          </p:nvSpPr>
          <p:spPr>
            <a:xfrm>
              <a:off x="4576" y="1289782"/>
              <a:ext cx="880467" cy="880467"/>
            </a:xfrm>
            <a:prstGeom prst="ellipse">
              <a:avLst/>
            </a:pr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62"/>
            <p:cNvSpPr txBox="1"/>
            <p:nvPr/>
          </p:nvSpPr>
          <p:spPr>
            <a:xfrm>
              <a:off x="133517" y="1418723"/>
              <a:ext cx="622585" cy="6225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00" tIns="7600" rIns="7600" bIns="76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nl-BE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Decide spatial detail</a:t>
              </a:r>
              <a:endParaRPr/>
            </a:p>
          </p:txBody>
        </p:sp>
        <p:sp>
          <p:nvSpPr>
            <p:cNvPr id="579" name="Google Shape;579;p62"/>
            <p:cNvSpPr/>
            <p:nvPr/>
          </p:nvSpPr>
          <p:spPr>
            <a:xfrm>
              <a:off x="2756036" y="960376"/>
              <a:ext cx="1760934" cy="1539278"/>
            </a:xfrm>
            <a:prstGeom prst="rightArrow">
              <a:avLst>
                <a:gd name="adj1" fmla="val 70000"/>
                <a:gd name="adj2" fmla="val 50000"/>
              </a:avLst>
            </a:prstGeom>
            <a:solidFill>
              <a:srgbClr val="CDD8FB">
                <a:alpha val="89803"/>
              </a:srgbClr>
            </a:solidFill>
            <a:ln w="25400" cap="flat" cmpd="sng">
              <a:solidFill>
                <a:srgbClr val="CDD8FB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62"/>
            <p:cNvSpPr txBox="1"/>
            <p:nvPr/>
          </p:nvSpPr>
          <p:spPr>
            <a:xfrm>
              <a:off x="3196270" y="1191268"/>
              <a:ext cx="858455" cy="10774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925" tIns="6975" rIns="13950" bIns="69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nl-BE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Temporal aggregation, median 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nl-BE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(2 weekly)</a:t>
              </a:r>
              <a:endParaRPr/>
            </a:p>
          </p:txBody>
        </p:sp>
        <p:sp>
          <p:nvSpPr>
            <p:cNvPr id="581" name="Google Shape;581;p62"/>
            <p:cNvSpPr/>
            <p:nvPr/>
          </p:nvSpPr>
          <p:spPr>
            <a:xfrm>
              <a:off x="2315802" y="1289782"/>
              <a:ext cx="880467" cy="880467"/>
            </a:xfrm>
            <a:prstGeom prst="ellipse">
              <a:avLst/>
            </a:pr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62"/>
            <p:cNvSpPr txBox="1"/>
            <p:nvPr/>
          </p:nvSpPr>
          <p:spPr>
            <a:xfrm>
              <a:off x="2444743" y="1418723"/>
              <a:ext cx="622585" cy="6225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00" tIns="7600" rIns="7600" bIns="76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nl-BE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GAP filling</a:t>
              </a: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62"/>
            <p:cNvSpPr/>
            <p:nvPr/>
          </p:nvSpPr>
          <p:spPr>
            <a:xfrm>
              <a:off x="5067262" y="960376"/>
              <a:ext cx="1760934" cy="1539278"/>
            </a:xfrm>
            <a:prstGeom prst="rightArrow">
              <a:avLst>
                <a:gd name="adj1" fmla="val 70000"/>
                <a:gd name="adj2" fmla="val 50000"/>
              </a:avLst>
            </a:prstGeom>
            <a:solidFill>
              <a:srgbClr val="CDD8FB">
                <a:alpha val="89803"/>
              </a:srgbClr>
            </a:solidFill>
            <a:ln w="25400" cap="flat" cmpd="sng">
              <a:solidFill>
                <a:srgbClr val="CDD8FB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62"/>
            <p:cNvSpPr txBox="1"/>
            <p:nvPr/>
          </p:nvSpPr>
          <p:spPr>
            <a:xfrm>
              <a:off x="5507496" y="1191268"/>
              <a:ext cx="858455" cy="10774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925" tIns="6975" rIns="13950" bIns="69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nl-BE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Temporal interpolation (linear)</a:t>
              </a:r>
              <a:endParaRPr/>
            </a:p>
          </p:txBody>
        </p:sp>
        <p:sp>
          <p:nvSpPr>
            <p:cNvPr id="585" name="Google Shape;585;p62"/>
            <p:cNvSpPr/>
            <p:nvPr/>
          </p:nvSpPr>
          <p:spPr>
            <a:xfrm>
              <a:off x="4627029" y="1289782"/>
              <a:ext cx="880467" cy="880467"/>
            </a:xfrm>
            <a:prstGeom prst="ellipse">
              <a:avLst/>
            </a:pr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62"/>
            <p:cNvSpPr txBox="1"/>
            <p:nvPr/>
          </p:nvSpPr>
          <p:spPr>
            <a:xfrm>
              <a:off x="4755970" y="1418723"/>
              <a:ext cx="622585" cy="6225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00" tIns="7600" rIns="7600" bIns="76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nl-BE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GAP filling</a:t>
              </a: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62"/>
            <p:cNvSpPr/>
            <p:nvPr/>
          </p:nvSpPr>
          <p:spPr>
            <a:xfrm>
              <a:off x="7378489" y="960376"/>
              <a:ext cx="1760934" cy="1539278"/>
            </a:xfrm>
            <a:prstGeom prst="rightArrow">
              <a:avLst>
                <a:gd name="adj1" fmla="val 70000"/>
                <a:gd name="adj2" fmla="val 50000"/>
              </a:avLst>
            </a:prstGeom>
            <a:solidFill>
              <a:srgbClr val="CDD8FB">
                <a:alpha val="89803"/>
              </a:srgbClr>
            </a:solidFill>
            <a:ln w="25400" cap="flat" cmpd="sng">
              <a:solidFill>
                <a:srgbClr val="CDD8FB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62"/>
            <p:cNvSpPr txBox="1"/>
            <p:nvPr/>
          </p:nvSpPr>
          <p:spPr>
            <a:xfrm>
              <a:off x="7818722" y="1191268"/>
              <a:ext cx="858455" cy="10774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925" tIns="6975" rIns="13950" bIns="6975" anchor="ctr" anchorCtr="0">
              <a:noAutofit/>
            </a:bodyPr>
            <a:lstStyle/>
            <a:p>
              <a:pPr marL="57150" marR="0" lvl="1" indent="-698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Char char="•"/>
              </a:pPr>
              <a:r>
                <a:rPr lang="nl-BE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Spatial: pixel and plot level</a:t>
              </a:r>
              <a:endParaRPr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Char char="•"/>
              </a:pPr>
              <a:r>
                <a:rPr lang="nl-BE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Temporal: year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62"/>
            <p:cNvSpPr/>
            <p:nvPr/>
          </p:nvSpPr>
          <p:spPr>
            <a:xfrm>
              <a:off x="6938255" y="1289782"/>
              <a:ext cx="880467" cy="880467"/>
            </a:xfrm>
            <a:prstGeom prst="ellipse">
              <a:avLst/>
            </a:pr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62"/>
            <p:cNvSpPr txBox="1"/>
            <p:nvPr/>
          </p:nvSpPr>
          <p:spPr>
            <a:xfrm>
              <a:off x="7067196" y="1418723"/>
              <a:ext cx="622585" cy="6225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00" tIns="7600" rIns="7600" bIns="76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nl-BE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Define indicator set</a:t>
              </a:r>
              <a:endParaRPr/>
            </a:p>
          </p:txBody>
        </p:sp>
      </p:grpSp>
      <p:pic>
        <p:nvPicPr>
          <p:cNvPr id="591" name="Google Shape;591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6253" y="3859286"/>
            <a:ext cx="4319587" cy="11621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2" name="Google Shape;592;p62"/>
          <p:cNvCxnSpPr>
            <a:endCxn id="591" idx="0"/>
          </p:cNvCxnSpPr>
          <p:nvPr/>
        </p:nvCxnSpPr>
        <p:spPr>
          <a:xfrm flipH="1">
            <a:off x="2656046" y="2571686"/>
            <a:ext cx="2860800" cy="128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3" name="Google Shape;593;p62"/>
          <p:cNvSpPr txBox="1"/>
          <p:nvPr/>
        </p:nvSpPr>
        <p:spPr>
          <a:xfrm>
            <a:off x="4892041" y="3240053"/>
            <a:ext cx="42519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lang="nl-BE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Temporal aggregation on (year level) on </a:t>
            </a:r>
            <a:r>
              <a:rPr lang="nl-BE" sz="1000" b="1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pixel level</a:t>
            </a:r>
            <a:r>
              <a:rPr lang="nl-BE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3 functions: min, max, mean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nl-BE" sz="1000" b="1"/>
              <a:t>Spatial</a:t>
            </a:r>
            <a:r>
              <a:rPr lang="nl-BE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aggregation (plot level).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Plot scale: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Spatial average + range, visualized in a trend plot for soil/wentess indicators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Minimum and maximum range of inundated area 🡪 % wet, % dry, % seasonally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% of permanent dry, % seasonal and % permanetn wet pixels.</a:t>
            </a:r>
            <a:endParaRPr/>
          </a:p>
        </p:txBody>
      </p:sp>
      <p:cxnSp>
        <p:nvCxnSpPr>
          <p:cNvPr id="594" name="Google Shape;594;p62"/>
          <p:cNvCxnSpPr>
            <a:endCxn id="593" idx="0"/>
          </p:cNvCxnSpPr>
          <p:nvPr/>
        </p:nvCxnSpPr>
        <p:spPr>
          <a:xfrm flipH="1">
            <a:off x="7017991" y="2571653"/>
            <a:ext cx="1036200" cy="66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nl-BE"/>
              <a:t>Tytti’s indicators</a:t>
            </a:r>
            <a:endParaRPr/>
          </a:p>
        </p:txBody>
      </p:sp>
      <p:pic>
        <p:nvPicPr>
          <p:cNvPr id="600" name="Google Shape;600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17725"/>
            <a:ext cx="4435001" cy="3554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84001" y="898946"/>
            <a:ext cx="4760000" cy="3554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nl-BE"/>
              <a:t>Tytti’s indicators</a:t>
            </a:r>
            <a:endParaRPr/>
          </a:p>
        </p:txBody>
      </p:sp>
      <p:pic>
        <p:nvPicPr>
          <p:cNvPr id="607" name="Google Shape;607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17725"/>
            <a:ext cx="4435001" cy="3554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84001" y="898946"/>
            <a:ext cx="4760000" cy="3554645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64"/>
          <p:cNvSpPr/>
          <p:nvPr/>
        </p:nvSpPr>
        <p:spPr>
          <a:xfrm>
            <a:off x="4384002" y="898945"/>
            <a:ext cx="4612748" cy="3554645"/>
          </a:xfrm>
          <a:prstGeom prst="rect">
            <a:avLst/>
          </a:prstGeom>
          <a:noFill/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nl-BE"/>
              <a:t>Tytti’s indicators</a:t>
            </a:r>
            <a:endParaRPr/>
          </a:p>
        </p:txBody>
      </p:sp>
      <p:pic>
        <p:nvPicPr>
          <p:cNvPr id="615" name="Google Shape;615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84001" y="898946"/>
            <a:ext cx="4760000" cy="3554645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65"/>
          <p:cNvSpPr/>
          <p:nvPr/>
        </p:nvSpPr>
        <p:spPr>
          <a:xfrm>
            <a:off x="4384002" y="898945"/>
            <a:ext cx="4612748" cy="3554645"/>
          </a:xfrm>
          <a:prstGeom prst="rect">
            <a:avLst/>
          </a:prstGeom>
          <a:noFill/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65"/>
          <p:cNvSpPr txBox="1"/>
          <p:nvPr/>
        </p:nvSpPr>
        <p:spPr>
          <a:xfrm>
            <a:off x="311700" y="1017725"/>
            <a:ext cx="3952897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area we have: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Permanent water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bodies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nl-BE" sz="1400" b="0" i="0" u="sng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Seasonally</a:t>
            </a:r>
            <a:r>
              <a:rPr lang="nl-BE" sz="1400" b="0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sng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inundated</a:t>
            </a:r>
            <a:r>
              <a:rPr lang="nl-BE" sz="1400" b="0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sng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grasslands</a:t>
            </a:r>
            <a:endParaRPr sz="1400" b="0" i="0" u="sng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grassland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are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inundate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too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frequently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too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long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Wingdings" panose="05000000000000000000" pitchFamily="2" charset="2"/>
              </a:rPr>
              <a:t>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grassland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degradation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biodiversity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8" name="Google Shape;618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272" y="3103693"/>
            <a:ext cx="2026819" cy="13522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9" name="Google Shape;619;p65"/>
          <p:cNvCxnSpPr>
            <a:stCxn id="618" idx="0"/>
          </p:cNvCxnSpPr>
          <p:nvPr/>
        </p:nvCxnSpPr>
        <p:spPr>
          <a:xfrm rot="-5400000">
            <a:off x="2164632" y="2025343"/>
            <a:ext cx="2400" cy="2154300"/>
          </a:xfrm>
          <a:prstGeom prst="bentConnector3">
            <a:avLst>
              <a:gd name="adj1" fmla="val 9623834"/>
            </a:avLst>
          </a:prstGeom>
          <a:noFill/>
          <a:ln w="28575" cap="flat" cmpd="sng">
            <a:solidFill>
              <a:srgbClr val="3B7FF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620" name="Google Shape;620;p65" descr="Verruiging met fluitenkruid in een hooiland van de glanshaver-orde (door eutrofiëring)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35741" y="3101321"/>
            <a:ext cx="1814610" cy="1360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p66"/>
          <p:cNvGrpSpPr/>
          <p:nvPr/>
        </p:nvGrpSpPr>
        <p:grpSpPr>
          <a:xfrm>
            <a:off x="4018" y="1425499"/>
            <a:ext cx="9135962" cy="1228612"/>
            <a:chOff x="4018" y="1115709"/>
            <a:chExt cx="9135962" cy="1228612"/>
          </a:xfrm>
        </p:grpSpPr>
        <p:sp>
          <p:nvSpPr>
            <p:cNvPr id="626" name="Google Shape;626;p66"/>
            <p:cNvSpPr/>
            <p:nvPr/>
          </p:nvSpPr>
          <p:spPr>
            <a:xfrm>
              <a:off x="355401" y="1115709"/>
              <a:ext cx="1405532" cy="1228612"/>
            </a:xfrm>
            <a:prstGeom prst="rightArrow">
              <a:avLst>
                <a:gd name="adj1" fmla="val 70000"/>
                <a:gd name="adj2" fmla="val 50000"/>
              </a:avLst>
            </a:prstGeom>
            <a:solidFill>
              <a:srgbClr val="CDD8FB">
                <a:alpha val="89803"/>
              </a:srgbClr>
            </a:solidFill>
            <a:ln w="25400" cap="flat" cmpd="sng">
              <a:solidFill>
                <a:srgbClr val="CDD8FB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66"/>
            <p:cNvSpPr txBox="1"/>
            <p:nvPr/>
          </p:nvSpPr>
          <p:spPr>
            <a:xfrm>
              <a:off x="706784" y="1300001"/>
              <a:ext cx="685197" cy="8600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25" tIns="3800" rIns="7600" bIns="3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nl-BE" sz="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Pixel level</a:t>
              </a:r>
              <a:endParaRPr/>
            </a:p>
          </p:txBody>
        </p:sp>
        <p:sp>
          <p:nvSpPr>
            <p:cNvPr id="628" name="Google Shape;628;p66"/>
            <p:cNvSpPr/>
            <p:nvPr/>
          </p:nvSpPr>
          <p:spPr>
            <a:xfrm>
              <a:off x="4018" y="1378632"/>
              <a:ext cx="702766" cy="702766"/>
            </a:xfrm>
            <a:prstGeom prst="ellipse">
              <a:avLst/>
            </a:pr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66"/>
            <p:cNvSpPr txBox="1"/>
            <p:nvPr/>
          </p:nvSpPr>
          <p:spPr>
            <a:xfrm>
              <a:off x="106936" y="1481550"/>
              <a:ext cx="496930" cy="4969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50" tIns="6350" rIns="6350" bIns="63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nl-BE" sz="1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Decide spatial detail</a:t>
              </a:r>
              <a:endParaRPr/>
            </a:p>
          </p:txBody>
        </p:sp>
        <p:sp>
          <p:nvSpPr>
            <p:cNvPr id="630" name="Google Shape;630;p66"/>
            <p:cNvSpPr/>
            <p:nvPr/>
          </p:nvSpPr>
          <p:spPr>
            <a:xfrm>
              <a:off x="2200163" y="1115709"/>
              <a:ext cx="1405532" cy="1228612"/>
            </a:xfrm>
            <a:prstGeom prst="rightArrow">
              <a:avLst>
                <a:gd name="adj1" fmla="val 70000"/>
                <a:gd name="adj2" fmla="val 50000"/>
              </a:avLst>
            </a:prstGeom>
            <a:solidFill>
              <a:srgbClr val="CDD8FB">
                <a:alpha val="89803"/>
              </a:srgbClr>
            </a:solidFill>
            <a:ln w="25400" cap="flat" cmpd="sng">
              <a:solidFill>
                <a:srgbClr val="CDD8FB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66"/>
            <p:cNvSpPr txBox="1"/>
            <p:nvPr/>
          </p:nvSpPr>
          <p:spPr>
            <a:xfrm>
              <a:off x="2551546" y="1300001"/>
              <a:ext cx="685197" cy="8600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25" tIns="3800" rIns="7600" bIns="3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nl-BE" sz="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Spatial aggregation, 3x3 kernel with majority voting </a:t>
              </a:r>
              <a:endParaRPr/>
            </a:p>
          </p:txBody>
        </p:sp>
        <p:sp>
          <p:nvSpPr>
            <p:cNvPr id="632" name="Google Shape;632;p66"/>
            <p:cNvSpPr/>
            <p:nvPr/>
          </p:nvSpPr>
          <p:spPr>
            <a:xfrm>
              <a:off x="1848780" y="1378632"/>
              <a:ext cx="702766" cy="702766"/>
            </a:xfrm>
            <a:prstGeom prst="ellipse">
              <a:avLst/>
            </a:pr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66"/>
            <p:cNvSpPr txBox="1"/>
            <p:nvPr/>
          </p:nvSpPr>
          <p:spPr>
            <a:xfrm>
              <a:off x="1951698" y="1481550"/>
              <a:ext cx="496930" cy="4969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50" tIns="6350" rIns="6350" bIns="63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nl-BE" sz="1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GAP filling</a:t>
              </a:r>
              <a:endPara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66"/>
            <p:cNvSpPr/>
            <p:nvPr/>
          </p:nvSpPr>
          <p:spPr>
            <a:xfrm>
              <a:off x="4044925" y="1115709"/>
              <a:ext cx="1405532" cy="1228612"/>
            </a:xfrm>
            <a:prstGeom prst="rightArrow">
              <a:avLst>
                <a:gd name="adj1" fmla="val 70000"/>
                <a:gd name="adj2" fmla="val 50000"/>
              </a:avLst>
            </a:prstGeom>
            <a:solidFill>
              <a:srgbClr val="CDD8FB">
                <a:alpha val="89803"/>
              </a:srgbClr>
            </a:solidFill>
            <a:ln w="25400" cap="flat" cmpd="sng">
              <a:solidFill>
                <a:srgbClr val="CDD8FB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66"/>
            <p:cNvSpPr txBox="1"/>
            <p:nvPr/>
          </p:nvSpPr>
          <p:spPr>
            <a:xfrm>
              <a:off x="4396308" y="1300001"/>
              <a:ext cx="685197" cy="8600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25" tIns="3800" rIns="7600" bIns="3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nl-BE" sz="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Temporal aggregation, median (per month)</a:t>
              </a:r>
              <a:endParaRPr/>
            </a:p>
          </p:txBody>
        </p:sp>
        <p:sp>
          <p:nvSpPr>
            <p:cNvPr id="636" name="Google Shape;636;p66"/>
            <p:cNvSpPr/>
            <p:nvPr/>
          </p:nvSpPr>
          <p:spPr>
            <a:xfrm>
              <a:off x="3693541" y="1378632"/>
              <a:ext cx="702766" cy="702766"/>
            </a:xfrm>
            <a:prstGeom prst="ellipse">
              <a:avLst/>
            </a:pr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66"/>
            <p:cNvSpPr txBox="1"/>
            <p:nvPr/>
          </p:nvSpPr>
          <p:spPr>
            <a:xfrm>
              <a:off x="3796459" y="1481550"/>
              <a:ext cx="496930" cy="4969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50" tIns="6350" rIns="6350" bIns="63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nl-BE" sz="1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GAP filling</a:t>
              </a:r>
              <a:endPara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66"/>
            <p:cNvSpPr/>
            <p:nvPr/>
          </p:nvSpPr>
          <p:spPr>
            <a:xfrm>
              <a:off x="5889687" y="1115709"/>
              <a:ext cx="1405532" cy="1228612"/>
            </a:xfrm>
            <a:prstGeom prst="rightArrow">
              <a:avLst>
                <a:gd name="adj1" fmla="val 70000"/>
                <a:gd name="adj2" fmla="val 50000"/>
              </a:avLst>
            </a:prstGeom>
            <a:solidFill>
              <a:srgbClr val="CDD8FB">
                <a:alpha val="89803"/>
              </a:srgbClr>
            </a:solidFill>
            <a:ln w="25400" cap="flat" cmpd="sng">
              <a:solidFill>
                <a:srgbClr val="CDD8FB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66"/>
            <p:cNvSpPr txBox="1"/>
            <p:nvPr/>
          </p:nvSpPr>
          <p:spPr>
            <a:xfrm>
              <a:off x="6241070" y="1300001"/>
              <a:ext cx="685197" cy="8600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25" tIns="3800" rIns="7600" bIns="3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nl-BE" sz="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Temporal interpolation (linear)</a:t>
              </a:r>
              <a:endParaRPr/>
            </a:p>
          </p:txBody>
        </p:sp>
        <p:sp>
          <p:nvSpPr>
            <p:cNvPr id="640" name="Google Shape;640;p66"/>
            <p:cNvSpPr/>
            <p:nvPr/>
          </p:nvSpPr>
          <p:spPr>
            <a:xfrm>
              <a:off x="5538303" y="1378632"/>
              <a:ext cx="702766" cy="702766"/>
            </a:xfrm>
            <a:prstGeom prst="ellipse">
              <a:avLst/>
            </a:pr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66"/>
            <p:cNvSpPr txBox="1"/>
            <p:nvPr/>
          </p:nvSpPr>
          <p:spPr>
            <a:xfrm>
              <a:off x="5641221" y="1481550"/>
              <a:ext cx="496930" cy="4969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50" tIns="6350" rIns="6350" bIns="63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nl-BE" sz="1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GAP filling</a:t>
              </a:r>
              <a:endPara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66"/>
            <p:cNvSpPr/>
            <p:nvPr/>
          </p:nvSpPr>
          <p:spPr>
            <a:xfrm>
              <a:off x="7734448" y="1115709"/>
              <a:ext cx="1405532" cy="1228612"/>
            </a:xfrm>
            <a:prstGeom prst="rightArrow">
              <a:avLst>
                <a:gd name="adj1" fmla="val 70000"/>
                <a:gd name="adj2" fmla="val 50000"/>
              </a:avLst>
            </a:prstGeom>
            <a:solidFill>
              <a:srgbClr val="CDD8FB">
                <a:alpha val="89803"/>
              </a:srgbClr>
            </a:solidFill>
            <a:ln w="25400" cap="flat" cmpd="sng">
              <a:solidFill>
                <a:srgbClr val="CDD8FB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66"/>
            <p:cNvSpPr txBox="1"/>
            <p:nvPr/>
          </p:nvSpPr>
          <p:spPr>
            <a:xfrm>
              <a:off x="8085832" y="1300001"/>
              <a:ext cx="685197" cy="8600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25" tIns="3800" rIns="7600" bIns="3800" anchor="ctr" anchorCtr="0">
              <a:noAutofit/>
            </a:bodyPr>
            <a:lstStyle/>
            <a:p>
              <a:pPr marL="57150" marR="0" lvl="1" indent="-571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Char char="•"/>
              </a:pPr>
              <a:r>
                <a:rPr lang="nl-BE" sz="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Average inundation per pixel over a year.</a:t>
              </a:r>
              <a:endParaRPr/>
            </a:p>
            <a:p>
              <a:pPr marL="57150" marR="0" lvl="1" indent="-57150" algn="l" rtl="0">
                <a:lnSpc>
                  <a:spcPct val="90000"/>
                </a:lnSpc>
                <a:spcBef>
                  <a:spcPts val="9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Char char="•"/>
              </a:pPr>
              <a:r>
                <a:rPr lang="nl-BE" sz="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% permanent wet, dry and seasonally inundated</a:t>
              </a:r>
              <a:endPara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7150" marR="0" lvl="1" indent="-19050" algn="l" rtl="0">
                <a:lnSpc>
                  <a:spcPct val="90000"/>
                </a:lnSpc>
                <a:spcBef>
                  <a:spcPts val="9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66"/>
            <p:cNvSpPr/>
            <p:nvPr/>
          </p:nvSpPr>
          <p:spPr>
            <a:xfrm>
              <a:off x="7383065" y="1378632"/>
              <a:ext cx="702766" cy="702766"/>
            </a:xfrm>
            <a:prstGeom prst="ellipse">
              <a:avLst/>
            </a:prstGeom>
            <a:solidFill>
              <a:srgbClr val="4185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66"/>
            <p:cNvSpPr txBox="1"/>
            <p:nvPr/>
          </p:nvSpPr>
          <p:spPr>
            <a:xfrm>
              <a:off x="7485983" y="1481550"/>
              <a:ext cx="496930" cy="4969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50" tIns="6350" rIns="6350" bIns="63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nl-BE" sz="1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Define indicator set</a:t>
              </a:r>
              <a:endParaRPr/>
            </a:p>
          </p:txBody>
        </p:sp>
      </p:grpSp>
      <p:sp>
        <p:nvSpPr>
          <p:cNvPr id="646" name="Google Shape;646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nl-BE"/>
              <a:t>Adaptations to Tytti’s pipeline:</a:t>
            </a:r>
            <a:endParaRPr/>
          </a:p>
        </p:txBody>
      </p:sp>
      <p:sp>
        <p:nvSpPr>
          <p:cNvPr id="647" name="Google Shape;647;p66"/>
          <p:cNvSpPr txBox="1"/>
          <p:nvPr/>
        </p:nvSpPr>
        <p:spPr>
          <a:xfrm>
            <a:off x="3805415" y="3031158"/>
            <a:ext cx="517357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 uncertainty visualization: </a:t>
            </a:r>
            <a:endParaRPr/>
          </a:p>
          <a:p>
            <a:pPr marL="2857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nl-B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Spatial completeness per month: number of valid pixels</a:t>
            </a:r>
            <a:endParaRPr/>
          </a:p>
          <a:p>
            <a:pPr marL="2857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nl-B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Temporal completeness: % of valid months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8" name="Google Shape;648;p66"/>
          <p:cNvCxnSpPr/>
          <p:nvPr/>
        </p:nvCxnSpPr>
        <p:spPr>
          <a:xfrm rot="10800000">
            <a:off x="1828716" y="2041941"/>
            <a:ext cx="1976700" cy="1161900"/>
          </a:xfrm>
          <a:prstGeom prst="bentConnector3">
            <a:avLst>
              <a:gd name="adj1" fmla="val 100431"/>
            </a:avLst>
          </a:prstGeom>
          <a:noFill/>
          <a:ln w="28575" cap="flat" cmpd="sng">
            <a:solidFill>
              <a:srgbClr val="3B7FF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nl-BE"/>
              <a:t>Adaptations to Tytti’s pipeline:</a:t>
            </a:r>
            <a:endParaRPr/>
          </a:p>
        </p:txBody>
      </p:sp>
      <p:sp>
        <p:nvSpPr>
          <p:cNvPr id="654" name="Google Shape;654;p67"/>
          <p:cNvSpPr txBox="1"/>
          <p:nvPr/>
        </p:nvSpPr>
        <p:spPr>
          <a:xfrm>
            <a:off x="311700" y="1017725"/>
            <a:ext cx="517357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 uncertainty visualization: </a:t>
            </a:r>
            <a:endParaRPr/>
          </a:p>
          <a:p>
            <a:pPr marL="2857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nl-B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Spatial completeness per month: number of valid pixels</a:t>
            </a:r>
            <a:endParaRPr/>
          </a:p>
          <a:p>
            <a:pPr marL="2857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nl-B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Temporal completeness: % of valid months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67"/>
          <p:cNvSpPr txBox="1"/>
          <p:nvPr/>
        </p:nvSpPr>
        <p:spPr>
          <a:xfrm>
            <a:off x="4181832" y="1651980"/>
            <a:ext cx="4962167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white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missing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months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Legend: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valid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pixels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Wingdings" panose="05000000000000000000" pitchFamily="2" charset="2"/>
              </a:rPr>
              <a:t>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expected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between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5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6 (5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day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revisit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time), 9-10 (3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day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revisit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time)</a:t>
            </a:r>
            <a:endParaRPr dirty="0"/>
          </a:p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Wingdings" panose="05000000000000000000" pitchFamily="2" charset="2"/>
              </a:rPr>
              <a:t>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Clear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representation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winter </a:t>
            </a:r>
            <a:r>
              <a:rPr lang="nl-BE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months</a:t>
            </a:r>
            <a:r>
              <a:rPr lang="nl-B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6" name="Google Shape;656;p67"/>
          <p:cNvPicPr preferRelativeResize="0"/>
          <p:nvPr/>
        </p:nvPicPr>
        <p:blipFill rotWithShape="1">
          <a:blip r:embed="rId3">
            <a:alphaModFix/>
          </a:blip>
          <a:srcRect l="22254" r="21164"/>
          <a:stretch/>
        </p:blipFill>
        <p:spPr>
          <a:xfrm>
            <a:off x="311700" y="1717678"/>
            <a:ext cx="3751537" cy="3425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nl-BE"/>
              <a:t>Spatial gap filling</a:t>
            </a:r>
            <a:endParaRPr/>
          </a:p>
        </p:txBody>
      </p:sp>
      <p:sp>
        <p:nvSpPr>
          <p:cNvPr id="662" name="Google Shape;662;p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663" name="Google Shape;663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55651"/>
            <a:ext cx="7968948" cy="418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nl-BE"/>
              <a:t>Spatial gap filling</a:t>
            </a:r>
            <a:endParaRPr/>
          </a:p>
        </p:txBody>
      </p:sp>
      <p:sp>
        <p:nvSpPr>
          <p:cNvPr id="669" name="Google Shape;669;p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670" name="Google Shape;670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55651"/>
            <a:ext cx="7968948" cy="418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955651"/>
            <a:ext cx="7968948" cy="418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nl-BE"/>
              <a:t>Question 1: which cloud cover threshold should we use? We now use a 5% threshold. </a:t>
            </a:r>
            <a:br>
              <a:rPr lang="nl-BE"/>
            </a:b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nl-BE"/>
              <a:t>Temporal aggregation (median value per month)</a:t>
            </a:r>
            <a:endParaRPr/>
          </a:p>
        </p:txBody>
      </p:sp>
      <p:pic>
        <p:nvPicPr>
          <p:cNvPr id="677" name="Google Shape;677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714" y="899983"/>
            <a:ext cx="8171543" cy="4294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nl-BE"/>
              <a:t>Temporal interpolation (linear)</a:t>
            </a:r>
            <a:endParaRPr/>
          </a:p>
        </p:txBody>
      </p:sp>
      <p:pic>
        <p:nvPicPr>
          <p:cNvPr id="683" name="Google Shape;683;p71"/>
          <p:cNvPicPr preferRelativeResize="0"/>
          <p:nvPr/>
        </p:nvPicPr>
        <p:blipFill rotWithShape="1">
          <a:blip r:embed="rId3">
            <a:alphaModFix/>
          </a:blip>
          <a:srcRect l="20555" r="20079"/>
          <a:stretch/>
        </p:blipFill>
        <p:spPr>
          <a:xfrm>
            <a:off x="4672394" y="1269122"/>
            <a:ext cx="4376414" cy="3874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71"/>
          <p:cNvPicPr preferRelativeResize="0"/>
          <p:nvPr/>
        </p:nvPicPr>
        <p:blipFill rotWithShape="1">
          <a:blip r:embed="rId3">
            <a:alphaModFix/>
          </a:blip>
          <a:srcRect l="20555" r="20079"/>
          <a:stretch/>
        </p:blipFill>
        <p:spPr>
          <a:xfrm>
            <a:off x="4415489" y="1017725"/>
            <a:ext cx="4656453" cy="4122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785258"/>
            <a:ext cx="4325257" cy="2352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nl-BE"/>
              <a:t>Yearly indicators</a:t>
            </a:r>
            <a:endParaRPr/>
          </a:p>
        </p:txBody>
      </p:sp>
      <p:pic>
        <p:nvPicPr>
          <p:cNvPr id="691" name="Google Shape;691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" y="1139788"/>
            <a:ext cx="3077413" cy="1673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" y="2279501"/>
            <a:ext cx="3077415" cy="1673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7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6" y="3469009"/>
            <a:ext cx="3077413" cy="1673627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72"/>
          <p:cNvSpPr txBox="1"/>
          <p:nvPr/>
        </p:nvSpPr>
        <p:spPr>
          <a:xfrm>
            <a:off x="0" y="899157"/>
            <a:ext cx="36507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Min, mean, max values taken over the monhtly time series</a:t>
            </a:r>
            <a:endParaRPr/>
          </a:p>
        </p:txBody>
      </p:sp>
      <p:pic>
        <p:nvPicPr>
          <p:cNvPr id="695" name="Google Shape;695;p7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29563" y="1422377"/>
            <a:ext cx="5614437" cy="3053369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72"/>
          <p:cNvSpPr txBox="1"/>
          <p:nvPr/>
        </p:nvSpPr>
        <p:spPr>
          <a:xfrm>
            <a:off x="3870731" y="4475746"/>
            <a:ext cx="511513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zones that are permanently inundated, but the dynamics of seasonally inundation differs between years.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"/>
          <p:cNvSpPr txBox="1">
            <a:spLocks noGrp="1"/>
          </p:cNvSpPr>
          <p:nvPr>
            <p:ph type="title"/>
          </p:nvPr>
        </p:nvSpPr>
        <p:spPr>
          <a:xfrm>
            <a:off x="311700" y="45245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nl-BE"/>
              <a:t>Question 1: which cloud cover threshold should we use? We now use a 5% threshold. </a:t>
            </a:r>
            <a:br>
              <a:rPr lang="nl-BE"/>
            </a:br>
            <a:endParaRPr/>
          </a:p>
        </p:txBody>
      </p:sp>
      <p:sp>
        <p:nvSpPr>
          <p:cNvPr id="101" name="Google Shape;101;p8"/>
          <p:cNvSpPr txBox="1">
            <a:spLocks noGrp="1"/>
          </p:cNvSpPr>
          <p:nvPr>
            <p:ph type="body" idx="1"/>
          </p:nvPr>
        </p:nvSpPr>
        <p:spPr>
          <a:xfrm>
            <a:off x="311700" y="128950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-BE"/>
              <a:t>We often use a 10 or 20% cloud cover threshold. </a:t>
            </a:r>
            <a:endParaRPr/>
          </a:p>
        </p:txBody>
      </p:sp>
      <p:graphicFrame>
        <p:nvGraphicFramePr>
          <p:cNvPr id="102" name="Google Shape;102;p8"/>
          <p:cNvGraphicFramePr/>
          <p:nvPr/>
        </p:nvGraphicFramePr>
        <p:xfrm>
          <a:off x="0" y="1994478"/>
          <a:ext cx="9143975" cy="1407190"/>
        </p:xfrm>
        <a:graphic>
          <a:graphicData uri="http://schemas.openxmlformats.org/drawingml/2006/table">
            <a:tbl>
              <a:tblPr firstRow="1" bandRow="1">
                <a:gradFill>
                  <a:gsLst>
                    <a:gs pos="0">
                      <a:srgbClr val="BDD5E1"/>
                    </a:gs>
                    <a:gs pos="35000">
                      <a:srgbClr val="D2E1E7"/>
                    </a:gs>
                    <a:gs pos="100000">
                      <a:srgbClr val="ECF3F6"/>
                    </a:gs>
                  </a:gsLst>
                  <a:lin ang="16200000" scaled="0"/>
                </a:gradFill>
                <a:tableStyleId>{0DC76962-B882-41F9-B864-3E4E23030F13}</a:tableStyleId>
              </a:tblPr>
              <a:tblGrid>
                <a:gridCol w="2372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2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2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7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400" u="none" strike="noStrike" cap="none"/>
                        <a:t>5% cloud cover threshold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/>
                        <a:t>10% cloud cover threshold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/>
                        <a:t>20% cloud cover threshold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400" u="none" strike="noStrike" cap="none"/>
                        <a:t>Number of observations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400" u="none" strike="noStrike" cap="none"/>
                        <a:t>145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400" u="none" strike="noStrike" cap="none"/>
                        <a:t>155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400" u="none" strike="noStrike" cap="none"/>
                        <a:t>172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400" u="none" strike="noStrike" cap="none"/>
                        <a:t>% of the total number of observations (853)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400" u="none" strike="noStrike" cap="none"/>
                        <a:t>17%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400" u="none" strike="noStrike" cap="none"/>
                        <a:t>18%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400" u="none" strike="noStrike" cap="none"/>
                        <a:t>20%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"/>
          <p:cNvSpPr txBox="1">
            <a:spLocks noGrp="1"/>
          </p:cNvSpPr>
          <p:nvPr>
            <p:ph type="title"/>
          </p:nvPr>
        </p:nvSpPr>
        <p:spPr>
          <a:xfrm>
            <a:off x="311700" y="407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nl-BE"/>
              <a:t>Overview analysis workflow</a:t>
            </a:r>
            <a:endParaRPr/>
          </a:p>
        </p:txBody>
      </p:sp>
      <p:sp>
        <p:nvSpPr>
          <p:cNvPr id="108" name="Google Shape;108;p9"/>
          <p:cNvSpPr txBox="1"/>
          <p:nvPr/>
        </p:nvSpPr>
        <p:spPr>
          <a:xfrm>
            <a:off x="356400" y="1027300"/>
            <a:ext cx="8787600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nl-BE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Download a time series datacube of Sentinel-2 images for the study area (Hans’s script) in OpenEO.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nl-BE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Load the datasets: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nl-BE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 pre-processing: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nl-BE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Classification (Jussila + Wiw models)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2715</Words>
  <Application>Microsoft Office PowerPoint</Application>
  <PresentationFormat>Diavoorstelling (16:9)</PresentationFormat>
  <Paragraphs>374</Paragraphs>
  <Slides>72</Slides>
  <Notes>72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1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72</vt:i4>
      </vt:variant>
    </vt:vector>
  </HeadingPairs>
  <TitlesOfParts>
    <vt:vector size="74" baseType="lpstr">
      <vt:lpstr>Arial</vt:lpstr>
      <vt:lpstr>Simple Light</vt:lpstr>
      <vt:lpstr>Inundation – Time Series Workshop Flanders</vt:lpstr>
      <vt:lpstr>Study sites</vt:lpstr>
      <vt:lpstr>Study sites</vt:lpstr>
      <vt:lpstr>Overview analysis workflow</vt:lpstr>
      <vt:lpstr>Overview analysis workflow</vt:lpstr>
      <vt:lpstr>Overview analysis workflow</vt:lpstr>
      <vt:lpstr>Question 1: which cloud cover threshold should we use? We now use a 5% threshold.  </vt:lpstr>
      <vt:lpstr>Question 1: which cloud cover threshold should we use? We now use a 5% threshold.  </vt:lpstr>
      <vt:lpstr>Overview analysis workflow</vt:lpstr>
      <vt:lpstr>PowerPoint-presentatie</vt:lpstr>
      <vt:lpstr>PowerPoint-presentatie</vt:lpstr>
      <vt:lpstr>Question 2: can you already spot some differences between the two models?  </vt:lpstr>
      <vt:lpstr>Overview analysis workflow</vt:lpstr>
      <vt:lpstr>Question 3: what can we conclude based form the last available Sentinel-2 image data? Does it match with our observations in the field?  </vt:lpstr>
      <vt:lpstr>Overview analysis workflow</vt:lpstr>
      <vt:lpstr>Overview analysis workflow</vt:lpstr>
      <vt:lpstr>Time series indicator analysis</vt:lpstr>
      <vt:lpstr>Time series indicator analysis</vt:lpstr>
      <vt:lpstr>PowerPoint-presentatie</vt:lpstr>
      <vt:lpstr>Time series indicator analysis</vt:lpstr>
      <vt:lpstr>Question 4: in which case would we want to monitor on pixel level / on plot level?  </vt:lpstr>
      <vt:lpstr>Question 4: in which case would we want to monitor on pixel level / on plot level?  </vt:lpstr>
      <vt:lpstr>Evaluation on plot level: % inundated (Jussila model) </vt:lpstr>
      <vt:lpstr>Evaluation on plot level: mean STR + sd (error bars) </vt:lpstr>
      <vt:lpstr>Time series indicator analysis</vt:lpstr>
      <vt:lpstr>Warning</vt:lpstr>
      <vt:lpstr>Problems with our datacube</vt:lpstr>
      <vt:lpstr>Spatial gaps</vt:lpstr>
      <vt:lpstr>Temporal gaps</vt:lpstr>
      <vt:lpstr>Evaluation on plot level: % inundated (Jussila model) </vt:lpstr>
      <vt:lpstr>Evaluation on plot level: mean STR + sd (error bars) </vt:lpstr>
      <vt:lpstr>Problem: How to deal with missing values (spatially, temporarely)? </vt:lpstr>
      <vt:lpstr>Spatial interpolation</vt:lpstr>
      <vt:lpstr>Spatial interpolation</vt:lpstr>
      <vt:lpstr>Temporal interpolation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Problem: How to deal with missing values (spatially, temporarely)? </vt:lpstr>
      <vt:lpstr>Option 4: temporal aggregation</vt:lpstr>
      <vt:lpstr>Option 4: temporal aggregation</vt:lpstr>
      <vt:lpstr>Question 5: What are the advantages and disadvantages of using the min/max aggregation function on Tytti’s model (0: dry, 1: inundated). When would you use it? </vt:lpstr>
      <vt:lpstr>Question 5: What are the advantages and disadvantages of using the min/max aggregation function on Tytti’s model (0: dry, 1: inundated). When would you use it? </vt:lpstr>
      <vt:lpstr>Example: pixel level, classification, max. aggregation</vt:lpstr>
      <vt:lpstr>Example: pixel level, classification, median aggregation</vt:lpstr>
      <vt:lpstr>If we would spatially aggregate (% inundated) for each month, what would be the difference?</vt:lpstr>
      <vt:lpstr>PowerPoint-presentatie</vt:lpstr>
      <vt:lpstr>If we would spatially aggregate (% inundated) for each month, what would be the difference?</vt:lpstr>
      <vt:lpstr>PowerPoint-presentatie</vt:lpstr>
      <vt:lpstr>PowerPoint-presentatie</vt:lpstr>
      <vt:lpstr>But even after monthly aggregation of the pixel values, we still have spatial and temporal gaps…</vt:lpstr>
      <vt:lpstr>Larger timeblocks for aggregation is possible to create “regular” time series, but you loose information/relevancy…</vt:lpstr>
      <vt:lpstr>General problems/challenges with temporal aggregation</vt:lpstr>
      <vt:lpstr>Problem: How to deal with missing values (spatially, temporarely)? </vt:lpstr>
      <vt:lpstr>But… in which order should I lay the puzzle?</vt:lpstr>
      <vt:lpstr>Time series indicator analysis</vt:lpstr>
      <vt:lpstr>E.g. Monitoring aapa mires by Titty</vt:lpstr>
      <vt:lpstr>Tytti’s indicators</vt:lpstr>
      <vt:lpstr>Tytti’s indicators</vt:lpstr>
      <vt:lpstr>Tytti’s indicators</vt:lpstr>
      <vt:lpstr>Adaptations to Tytti’s pipeline:</vt:lpstr>
      <vt:lpstr>Adaptations to Tytti’s pipeline:</vt:lpstr>
      <vt:lpstr>Spatial gap filling</vt:lpstr>
      <vt:lpstr>Spatial gap filling</vt:lpstr>
      <vt:lpstr>Temporal aggregation (median value per month)</vt:lpstr>
      <vt:lpstr>Temporal interpolation (linear)</vt:lpstr>
      <vt:lpstr>Yearly indicators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VERBESSELT, Sebastiaan</dc:creator>
  <cp:lastModifiedBy>VERBESSELT, Sebastiaan</cp:lastModifiedBy>
  <cp:revision>2</cp:revision>
  <dcterms:modified xsi:type="dcterms:W3CDTF">2025-10-30T15:07:06Z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0x0101006A2AD4A7F4E1F346B82568652D410085</vt:lpwstr>
  </property>
</Properties>
</file>